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Lst>
  <p:notesMasterIdLst>
    <p:notesMasterId r:id="rId14"/>
  </p:notesMasterIdLst>
  <p:sldIdLst>
    <p:sldId id="263" r:id="rId3"/>
    <p:sldId id="257" r:id="rId4"/>
    <p:sldId id="630" r:id="rId5"/>
    <p:sldId id="1007" r:id="rId6"/>
    <p:sldId id="1009" r:id="rId7"/>
    <p:sldId id="1012" r:id="rId8"/>
    <p:sldId id="1008" r:id="rId9"/>
    <p:sldId id="278" r:id="rId10"/>
    <p:sldId id="279" r:id="rId11"/>
    <p:sldId id="275" r:id="rId12"/>
    <p:sldId id="949"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21C215-8657-47A5-807A-2798E901E1FA}">
          <p14:sldIdLst>
            <p14:sldId id="263"/>
            <p14:sldId id="257"/>
            <p14:sldId id="630"/>
            <p14:sldId id="1007"/>
            <p14:sldId id="1009"/>
            <p14:sldId id="1012"/>
            <p14:sldId id="1008"/>
            <p14:sldId id="278"/>
            <p14:sldId id="279"/>
            <p14:sldId id="275"/>
            <p14:sldId id="9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138E4-873C-F7A0-C7CA-0797BB044524}" name="Gimelli, Tommaso" initials="GT" userId="S::gimelli@iloguest.org::5eeee318-b495-43ee-bf59-c3458b11bc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D5"/>
    <a:srgbClr val="FFFFFF"/>
    <a:srgbClr val="816901"/>
    <a:srgbClr val="3399FF"/>
    <a:srgbClr val="041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85176" autoAdjust="0"/>
  </p:normalViewPr>
  <p:slideViewPr>
    <p:cSldViewPr snapToGrid="0">
      <p:cViewPr varScale="1">
        <p:scale>
          <a:sx n="56" d="100"/>
          <a:sy n="56" d="100"/>
        </p:scale>
        <p:origin x="1194"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8CC6E-40E1-4026-A544-5B4481B4106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9BE410F-0670-418F-8038-7687F31435F0}">
      <dgm:prSet phldrT="[Text]" custT="1"/>
      <dgm:spPr/>
      <dgm:t>
        <a:bodyPr/>
        <a:lstStyle/>
        <a:p>
          <a:pPr>
            <a:lnSpc>
              <a:spcPct val="120000"/>
            </a:lnSpc>
            <a:spcAft>
              <a:spcPts val="600"/>
            </a:spcAft>
          </a:pPr>
          <a:r>
            <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ILO Centenary Declaration for the Future of Work emphasised the need for LLL</a:t>
          </a:r>
          <a:endParaRPr lang="en-GB" sz="20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C4C7A0F-B8AC-498A-8D97-CF29B930E115}" type="parTrans" cxnId="{14ED70B4-857A-4E30-B2B3-4FE754AB830D}">
      <dgm:prSet/>
      <dgm:spPr/>
      <dgm:t>
        <a:bodyPr/>
        <a:lstStyle/>
        <a:p>
          <a:endParaRPr lang="en-GB"/>
        </a:p>
      </dgm:t>
    </dgm:pt>
    <dgm:pt modelId="{59892E59-F94E-4B28-AE35-6231C19BEB5F}" type="sibTrans" cxnId="{14ED70B4-857A-4E30-B2B3-4FE754AB830D}">
      <dgm:prSet/>
      <dgm:spPr/>
      <dgm:t>
        <a:bodyPr/>
        <a:lstStyle/>
        <a:p>
          <a:endParaRPr lang="en-GB"/>
        </a:p>
      </dgm:t>
    </dgm:pt>
    <dgm:pt modelId="{7A38DF80-303A-4BEE-917B-E62A2D78B220}">
      <dgm:prSet phldrT="[Text]" custT="1"/>
      <dgm:spPr/>
      <dgm:t>
        <a:bodyPr/>
        <a:lstStyle/>
        <a:p>
          <a:pPr marL="0" lvl="0" indent="0" algn="ctr" defTabSz="889000">
            <a:lnSpc>
              <a:spcPct val="120000"/>
            </a:lnSpc>
            <a:spcBef>
              <a:spcPct val="0"/>
            </a:spcBef>
            <a:spcAft>
              <a:spcPts val="600"/>
            </a:spcAft>
            <a:buNone/>
          </a:pPr>
          <a:r>
            <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International Labour Conference developed a Resolution &amp; Conclusions on Skills and LLL in 2021</a:t>
          </a:r>
        </a:p>
      </dgm:t>
    </dgm:pt>
    <dgm:pt modelId="{2C595C0D-089D-45B9-9C34-EFA8FD76177E}" type="parTrans" cxnId="{A1EFF3A2-CAB8-4795-8E57-8798C5667257}">
      <dgm:prSet/>
      <dgm:spPr/>
      <dgm:t>
        <a:bodyPr/>
        <a:lstStyle/>
        <a:p>
          <a:endParaRPr lang="en-GB"/>
        </a:p>
      </dgm:t>
    </dgm:pt>
    <dgm:pt modelId="{802A9733-6471-41E2-9641-CBD3BA38ABFC}" type="sibTrans" cxnId="{A1EFF3A2-CAB8-4795-8E57-8798C5667257}">
      <dgm:prSet/>
      <dgm:spPr/>
      <dgm:t>
        <a:bodyPr/>
        <a:lstStyle/>
        <a:p>
          <a:endParaRPr lang="en-GB"/>
        </a:p>
      </dgm:t>
    </dgm:pt>
    <dgm:pt modelId="{263B5CFC-AB9E-40FD-850F-673D9BAB94BA}">
      <dgm:prSet phldrT="[Text]" custT="1"/>
      <dgm:spPr/>
      <dgm:t>
        <a:bodyPr/>
        <a:lstStyle/>
        <a:p>
          <a:pPr marL="0" lvl="0" indent="0" algn="ctr" defTabSz="889000">
            <a:lnSpc>
              <a:spcPct val="120000"/>
            </a:lnSpc>
            <a:spcBef>
              <a:spcPct val="0"/>
            </a:spcBef>
            <a:spcAft>
              <a:spcPts val="600"/>
            </a:spcAft>
            <a:buFont typeface="Arial" panose="020B0604020202020204" pitchFamily="34" charset="0"/>
            <a:buNone/>
          </a:pPr>
          <a:r>
            <a:rPr lang="en-US"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The Office drafted a strategy based on the Conclusions</a:t>
          </a:r>
          <a:endPar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gm:t>
    </dgm:pt>
    <dgm:pt modelId="{3E6B70C3-486B-4BC7-9300-70EA6073523A}" type="parTrans" cxnId="{F33A13CC-30FB-4067-8007-88715B118126}">
      <dgm:prSet/>
      <dgm:spPr/>
      <dgm:t>
        <a:bodyPr/>
        <a:lstStyle/>
        <a:p>
          <a:endParaRPr lang="en-GB"/>
        </a:p>
      </dgm:t>
    </dgm:pt>
    <dgm:pt modelId="{40271710-51EE-4CB0-B7E1-BEE38821A8A0}" type="sibTrans" cxnId="{F33A13CC-30FB-4067-8007-88715B118126}">
      <dgm:prSet/>
      <dgm:spPr/>
      <dgm:t>
        <a:bodyPr/>
        <a:lstStyle/>
        <a:p>
          <a:endParaRPr lang="en-GB"/>
        </a:p>
      </dgm:t>
    </dgm:pt>
    <dgm:pt modelId="{6B153C20-8A2D-4CE4-8583-EF6D00FE6BA2}">
      <dgm:prSet phldrT="[Text]" custT="1"/>
      <dgm:spPr/>
      <dgm:t>
        <a:bodyPr/>
        <a:lstStyle/>
        <a:p>
          <a:pPr marL="0" lvl="0" indent="0" algn="ctr" defTabSz="889000">
            <a:lnSpc>
              <a:spcPct val="120000"/>
            </a:lnSpc>
            <a:spcBef>
              <a:spcPct val="0"/>
            </a:spcBef>
            <a:spcAft>
              <a:spcPts val="600"/>
            </a:spcAft>
            <a:buNone/>
          </a:pPr>
          <a:r>
            <a:rPr lang="en-US"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ILO GB adopted it in 2022 </a:t>
          </a:r>
          <a:endPar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gm:t>
    </dgm:pt>
    <dgm:pt modelId="{3A80A06B-AB6F-4E2B-BF7E-B99B44B3B46C}" type="parTrans" cxnId="{F70BDC2C-1C09-4975-A907-38F300F4518B}">
      <dgm:prSet/>
      <dgm:spPr/>
      <dgm:t>
        <a:bodyPr/>
        <a:lstStyle/>
        <a:p>
          <a:endParaRPr lang="en-GB"/>
        </a:p>
      </dgm:t>
    </dgm:pt>
    <dgm:pt modelId="{89BF8D7E-8A92-4FBD-B171-14592674F9BB}" type="sibTrans" cxnId="{F70BDC2C-1C09-4975-A907-38F300F4518B}">
      <dgm:prSet/>
      <dgm:spPr/>
      <dgm:t>
        <a:bodyPr/>
        <a:lstStyle/>
        <a:p>
          <a:endParaRPr lang="en-GB"/>
        </a:p>
      </dgm:t>
    </dgm:pt>
    <dgm:pt modelId="{0229352C-B68E-4006-9A8A-9E8A9DCDC4F9}" type="pres">
      <dgm:prSet presAssocID="{9AB8CC6E-40E1-4026-A544-5B4481B41068}" presName="CompostProcess" presStyleCnt="0">
        <dgm:presLayoutVars>
          <dgm:dir/>
          <dgm:resizeHandles val="exact"/>
        </dgm:presLayoutVars>
      </dgm:prSet>
      <dgm:spPr/>
    </dgm:pt>
    <dgm:pt modelId="{E5812105-A28C-4B68-8FF1-D35BABCFD123}" type="pres">
      <dgm:prSet presAssocID="{9AB8CC6E-40E1-4026-A544-5B4481B41068}" presName="arrow" presStyleLbl="bgShp" presStyleIdx="0" presStyleCnt="1" custScaleX="114276" custLinFactNeighborX="-1306"/>
      <dgm:spPr/>
    </dgm:pt>
    <dgm:pt modelId="{3802894E-D87B-4539-8E4A-1DAE0028112E}" type="pres">
      <dgm:prSet presAssocID="{9AB8CC6E-40E1-4026-A544-5B4481B41068}" presName="linearProcess" presStyleCnt="0"/>
      <dgm:spPr/>
    </dgm:pt>
    <dgm:pt modelId="{92AD8E69-D79E-4AE7-ABEB-7F0513636B65}" type="pres">
      <dgm:prSet presAssocID="{C9BE410F-0670-418F-8038-7687F31435F0}" presName="textNode" presStyleLbl="node1" presStyleIdx="0" presStyleCnt="4" custScaleX="89360" custLinFactNeighborX="36312" custLinFactNeighborY="3471">
        <dgm:presLayoutVars>
          <dgm:bulletEnabled val="1"/>
        </dgm:presLayoutVars>
      </dgm:prSet>
      <dgm:spPr/>
    </dgm:pt>
    <dgm:pt modelId="{8AB0D7A1-EC3C-4409-9899-DB679785C5B4}" type="pres">
      <dgm:prSet presAssocID="{59892E59-F94E-4B28-AE35-6231C19BEB5F}" presName="sibTrans" presStyleCnt="0"/>
      <dgm:spPr/>
    </dgm:pt>
    <dgm:pt modelId="{85AF01E4-44ED-402C-9A63-9AC1993425E2}" type="pres">
      <dgm:prSet presAssocID="{7A38DF80-303A-4BEE-917B-E62A2D78B220}" presName="textNode" presStyleLbl="node1" presStyleIdx="1" presStyleCnt="4" custScaleX="113918" custLinFactNeighborX="4432" custLinFactNeighborY="3471">
        <dgm:presLayoutVars>
          <dgm:bulletEnabled val="1"/>
        </dgm:presLayoutVars>
      </dgm:prSet>
      <dgm:spPr/>
    </dgm:pt>
    <dgm:pt modelId="{A7D87A65-C147-435A-917A-03075BAE2C55}" type="pres">
      <dgm:prSet presAssocID="{802A9733-6471-41E2-9641-CBD3BA38ABFC}" presName="sibTrans" presStyleCnt="0"/>
      <dgm:spPr/>
    </dgm:pt>
    <dgm:pt modelId="{DBA4C94C-F551-473F-916F-649309A707C5}" type="pres">
      <dgm:prSet presAssocID="{263B5CFC-AB9E-40FD-850F-673D9BAB94BA}" presName="textNode" presStyleLbl="node1" presStyleIdx="2" presStyleCnt="4" custScaleX="71031" custLinFactNeighborX="-43487" custLinFactNeighborY="3471">
        <dgm:presLayoutVars>
          <dgm:bulletEnabled val="1"/>
        </dgm:presLayoutVars>
      </dgm:prSet>
      <dgm:spPr/>
    </dgm:pt>
    <dgm:pt modelId="{7A4DAD22-F541-400F-B9E4-F52DBE5AFBD1}" type="pres">
      <dgm:prSet presAssocID="{40271710-51EE-4CB0-B7E1-BEE38821A8A0}" presName="sibTrans" presStyleCnt="0"/>
      <dgm:spPr/>
    </dgm:pt>
    <dgm:pt modelId="{FA98C91C-9796-46E8-B063-E471B41F18F8}" type="pres">
      <dgm:prSet presAssocID="{6B153C20-8A2D-4CE4-8583-EF6D00FE6BA2}" presName="textNode" presStyleLbl="node1" presStyleIdx="3" presStyleCnt="4" custScaleX="46603" custLinFactNeighborX="-87753" custLinFactNeighborY="3471">
        <dgm:presLayoutVars>
          <dgm:bulletEnabled val="1"/>
        </dgm:presLayoutVars>
      </dgm:prSet>
      <dgm:spPr/>
    </dgm:pt>
  </dgm:ptLst>
  <dgm:cxnLst>
    <dgm:cxn modelId="{AD552219-4A0F-40C3-B2AD-77CB77298482}" type="presOf" srcId="{6B153C20-8A2D-4CE4-8583-EF6D00FE6BA2}" destId="{FA98C91C-9796-46E8-B063-E471B41F18F8}" srcOrd="0" destOrd="0" presId="urn:microsoft.com/office/officeart/2005/8/layout/hProcess9"/>
    <dgm:cxn modelId="{56C78F27-5DAC-4BE8-A371-5C9BE75B491C}" type="presOf" srcId="{C9BE410F-0670-418F-8038-7687F31435F0}" destId="{92AD8E69-D79E-4AE7-ABEB-7F0513636B65}" srcOrd="0" destOrd="0" presId="urn:microsoft.com/office/officeart/2005/8/layout/hProcess9"/>
    <dgm:cxn modelId="{A2FD452C-95E7-4ECC-A907-871BC0B72C23}" type="presOf" srcId="{9AB8CC6E-40E1-4026-A544-5B4481B41068}" destId="{0229352C-B68E-4006-9A8A-9E8A9DCDC4F9}" srcOrd="0" destOrd="0" presId="urn:microsoft.com/office/officeart/2005/8/layout/hProcess9"/>
    <dgm:cxn modelId="{F70BDC2C-1C09-4975-A907-38F300F4518B}" srcId="{9AB8CC6E-40E1-4026-A544-5B4481B41068}" destId="{6B153C20-8A2D-4CE4-8583-EF6D00FE6BA2}" srcOrd="3" destOrd="0" parTransId="{3A80A06B-AB6F-4E2B-BF7E-B99B44B3B46C}" sibTransId="{89BF8D7E-8A92-4FBD-B171-14592674F9BB}"/>
    <dgm:cxn modelId="{E62CB54D-806D-409F-8BE6-81B0D967B1A1}" type="presOf" srcId="{263B5CFC-AB9E-40FD-850F-673D9BAB94BA}" destId="{DBA4C94C-F551-473F-916F-649309A707C5}" srcOrd="0" destOrd="0" presId="urn:microsoft.com/office/officeart/2005/8/layout/hProcess9"/>
    <dgm:cxn modelId="{A1EFF3A2-CAB8-4795-8E57-8798C5667257}" srcId="{9AB8CC6E-40E1-4026-A544-5B4481B41068}" destId="{7A38DF80-303A-4BEE-917B-E62A2D78B220}" srcOrd="1" destOrd="0" parTransId="{2C595C0D-089D-45B9-9C34-EFA8FD76177E}" sibTransId="{802A9733-6471-41E2-9641-CBD3BA38ABFC}"/>
    <dgm:cxn modelId="{14ED70B4-857A-4E30-B2B3-4FE754AB830D}" srcId="{9AB8CC6E-40E1-4026-A544-5B4481B41068}" destId="{C9BE410F-0670-418F-8038-7687F31435F0}" srcOrd="0" destOrd="0" parTransId="{DC4C7A0F-B8AC-498A-8D97-CF29B930E115}" sibTransId="{59892E59-F94E-4B28-AE35-6231C19BEB5F}"/>
    <dgm:cxn modelId="{F33A13CC-30FB-4067-8007-88715B118126}" srcId="{9AB8CC6E-40E1-4026-A544-5B4481B41068}" destId="{263B5CFC-AB9E-40FD-850F-673D9BAB94BA}" srcOrd="2" destOrd="0" parTransId="{3E6B70C3-486B-4BC7-9300-70EA6073523A}" sibTransId="{40271710-51EE-4CB0-B7E1-BEE38821A8A0}"/>
    <dgm:cxn modelId="{F27C20F5-3E8A-4C53-AC16-7959C68B2B95}" type="presOf" srcId="{7A38DF80-303A-4BEE-917B-E62A2D78B220}" destId="{85AF01E4-44ED-402C-9A63-9AC1993425E2}" srcOrd="0" destOrd="0" presId="urn:microsoft.com/office/officeart/2005/8/layout/hProcess9"/>
    <dgm:cxn modelId="{C7D53ABB-307A-4413-A7DD-7411C7D4C701}" type="presParOf" srcId="{0229352C-B68E-4006-9A8A-9E8A9DCDC4F9}" destId="{E5812105-A28C-4B68-8FF1-D35BABCFD123}" srcOrd="0" destOrd="0" presId="urn:microsoft.com/office/officeart/2005/8/layout/hProcess9"/>
    <dgm:cxn modelId="{04F2F97E-1977-425D-B68C-443A84ADCEA1}" type="presParOf" srcId="{0229352C-B68E-4006-9A8A-9E8A9DCDC4F9}" destId="{3802894E-D87B-4539-8E4A-1DAE0028112E}" srcOrd="1" destOrd="0" presId="urn:microsoft.com/office/officeart/2005/8/layout/hProcess9"/>
    <dgm:cxn modelId="{86E17668-E2ED-4E26-B686-E0A58AFFE6AB}" type="presParOf" srcId="{3802894E-D87B-4539-8E4A-1DAE0028112E}" destId="{92AD8E69-D79E-4AE7-ABEB-7F0513636B65}" srcOrd="0" destOrd="0" presId="urn:microsoft.com/office/officeart/2005/8/layout/hProcess9"/>
    <dgm:cxn modelId="{9B9CB322-05BE-4134-AD8A-BDB93072267F}" type="presParOf" srcId="{3802894E-D87B-4539-8E4A-1DAE0028112E}" destId="{8AB0D7A1-EC3C-4409-9899-DB679785C5B4}" srcOrd="1" destOrd="0" presId="urn:microsoft.com/office/officeart/2005/8/layout/hProcess9"/>
    <dgm:cxn modelId="{5BE3AB30-DA49-418A-9A68-3310E9618F7E}" type="presParOf" srcId="{3802894E-D87B-4539-8E4A-1DAE0028112E}" destId="{85AF01E4-44ED-402C-9A63-9AC1993425E2}" srcOrd="2" destOrd="0" presId="urn:microsoft.com/office/officeart/2005/8/layout/hProcess9"/>
    <dgm:cxn modelId="{84FAA83F-FCFD-4151-95FA-276F9315DEDF}" type="presParOf" srcId="{3802894E-D87B-4539-8E4A-1DAE0028112E}" destId="{A7D87A65-C147-435A-917A-03075BAE2C55}" srcOrd="3" destOrd="0" presId="urn:microsoft.com/office/officeart/2005/8/layout/hProcess9"/>
    <dgm:cxn modelId="{432BB439-7DA2-426A-9818-683F19634D35}" type="presParOf" srcId="{3802894E-D87B-4539-8E4A-1DAE0028112E}" destId="{DBA4C94C-F551-473F-916F-649309A707C5}" srcOrd="4" destOrd="0" presId="urn:microsoft.com/office/officeart/2005/8/layout/hProcess9"/>
    <dgm:cxn modelId="{B29A7535-B5D0-413A-9746-7E6422222071}" type="presParOf" srcId="{3802894E-D87B-4539-8E4A-1DAE0028112E}" destId="{7A4DAD22-F541-400F-B9E4-F52DBE5AFBD1}" srcOrd="5" destOrd="0" presId="urn:microsoft.com/office/officeart/2005/8/layout/hProcess9"/>
    <dgm:cxn modelId="{F3BD446C-35FB-4FC3-94EE-2EF733B68B06}" type="presParOf" srcId="{3802894E-D87B-4539-8E4A-1DAE0028112E}" destId="{FA98C91C-9796-46E8-B063-E471B41F18F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9D5DD2-8D50-4647-81FF-54FE346E21D7}" type="doc">
      <dgm:prSet loTypeId="urn:microsoft.com/office/officeart/2005/8/layout/chart3" loCatId="relationship" qsTypeId="urn:microsoft.com/office/officeart/2005/8/quickstyle/simple1" qsCatId="simple" csTypeId="urn:microsoft.com/office/officeart/2005/8/colors/accent1_2" csCatId="accent1" phldr="1"/>
      <dgm:spPr/>
    </dgm:pt>
    <dgm:pt modelId="{76A28048-6EC8-44E6-8C9C-79D7299A8A04}">
      <dgm:prSet phldrT="[Text]"/>
      <dgm:spPr/>
      <dgm:t>
        <a:bodyPr/>
        <a:lstStyle/>
        <a:p>
          <a:endParaRPr lang="en-GB" b="1" dirty="0"/>
        </a:p>
      </dgm:t>
    </dgm:pt>
    <dgm:pt modelId="{4C7C2278-65D4-43FA-8F17-E536738838C3}" type="parTrans" cxnId="{015173D6-224F-4A97-8C61-FE0E55B33BCE}">
      <dgm:prSet/>
      <dgm:spPr/>
      <dgm:t>
        <a:bodyPr/>
        <a:lstStyle/>
        <a:p>
          <a:endParaRPr lang="en-GB" b="1"/>
        </a:p>
      </dgm:t>
    </dgm:pt>
    <dgm:pt modelId="{C5BB18C7-3A42-4175-92BA-C3EB5CDE83B0}" type="sibTrans" cxnId="{015173D6-224F-4A97-8C61-FE0E55B33BCE}">
      <dgm:prSet/>
      <dgm:spPr/>
      <dgm:t>
        <a:bodyPr/>
        <a:lstStyle/>
        <a:p>
          <a:endParaRPr lang="en-GB" b="1"/>
        </a:p>
      </dgm:t>
    </dgm:pt>
    <dgm:pt modelId="{91B30A9F-A99A-4F9D-AF1F-B6907B82658D}">
      <dgm:prSet phldrT="[Text]"/>
      <dgm:spPr/>
      <dgm:t>
        <a:bodyPr/>
        <a:lstStyle/>
        <a:p>
          <a:endParaRPr lang="en-GB" b="1" dirty="0"/>
        </a:p>
      </dgm:t>
    </dgm:pt>
    <dgm:pt modelId="{B2704FD6-8871-4E2F-820C-4A003AC213B9}" type="parTrans" cxnId="{B341EE7C-066C-4739-A48D-5E4FA9AFFBC8}">
      <dgm:prSet/>
      <dgm:spPr/>
      <dgm:t>
        <a:bodyPr/>
        <a:lstStyle/>
        <a:p>
          <a:endParaRPr lang="en-GB" b="1"/>
        </a:p>
      </dgm:t>
    </dgm:pt>
    <dgm:pt modelId="{71E1FFCB-18F3-4FFB-8FE7-ACA9BA816974}" type="sibTrans" cxnId="{B341EE7C-066C-4739-A48D-5E4FA9AFFBC8}">
      <dgm:prSet/>
      <dgm:spPr/>
      <dgm:t>
        <a:bodyPr/>
        <a:lstStyle/>
        <a:p>
          <a:endParaRPr lang="en-GB" b="1"/>
        </a:p>
      </dgm:t>
    </dgm:pt>
    <dgm:pt modelId="{FE54AC2C-B117-46CF-A542-679999C0BB01}">
      <dgm:prSet phldrT="[Text]"/>
      <dgm:spPr/>
      <dgm:t>
        <a:bodyPr/>
        <a:lstStyle/>
        <a:p>
          <a:endParaRPr lang="en-GB" b="1" dirty="0"/>
        </a:p>
      </dgm:t>
    </dgm:pt>
    <dgm:pt modelId="{D63E5059-240C-453E-9F56-C03D1D240CFC}" type="parTrans" cxnId="{DC0864FB-0C50-4782-A9D8-5C4CDC58BE7B}">
      <dgm:prSet/>
      <dgm:spPr/>
      <dgm:t>
        <a:bodyPr/>
        <a:lstStyle/>
        <a:p>
          <a:endParaRPr lang="en-GB" b="1"/>
        </a:p>
      </dgm:t>
    </dgm:pt>
    <dgm:pt modelId="{FFB92F8E-0491-4AA5-9D9C-A269A1E07B51}" type="sibTrans" cxnId="{DC0864FB-0C50-4782-A9D8-5C4CDC58BE7B}">
      <dgm:prSet/>
      <dgm:spPr/>
      <dgm:t>
        <a:bodyPr/>
        <a:lstStyle/>
        <a:p>
          <a:endParaRPr lang="en-GB" b="1"/>
        </a:p>
      </dgm:t>
    </dgm:pt>
    <dgm:pt modelId="{EF57F931-29F1-4D9F-9598-2AF17D7347FE}">
      <dgm:prSet phldrT="[Text]"/>
      <dgm:spPr/>
      <dgm:t>
        <a:bodyPr/>
        <a:lstStyle/>
        <a:p>
          <a:endParaRPr lang="en-GB" b="1" dirty="0"/>
        </a:p>
      </dgm:t>
    </dgm:pt>
    <dgm:pt modelId="{9BD6F2CA-B351-4085-9034-9CC265DBE157}" type="parTrans" cxnId="{1266EC71-96E7-403D-A434-F4DEC9F3BBBA}">
      <dgm:prSet/>
      <dgm:spPr/>
      <dgm:t>
        <a:bodyPr/>
        <a:lstStyle/>
        <a:p>
          <a:endParaRPr lang="en-GB" b="1"/>
        </a:p>
      </dgm:t>
    </dgm:pt>
    <dgm:pt modelId="{58155E4F-8A80-48F2-BA12-820FEE6C71CF}" type="sibTrans" cxnId="{1266EC71-96E7-403D-A434-F4DEC9F3BBBA}">
      <dgm:prSet/>
      <dgm:spPr/>
      <dgm:t>
        <a:bodyPr/>
        <a:lstStyle/>
        <a:p>
          <a:endParaRPr lang="en-GB" b="1"/>
        </a:p>
      </dgm:t>
    </dgm:pt>
    <dgm:pt modelId="{25F8636A-FD5B-4886-BBDC-5CF2854CDFC9}">
      <dgm:prSet phldrT="[Text]"/>
      <dgm:spPr/>
      <dgm:t>
        <a:bodyPr/>
        <a:lstStyle/>
        <a:p>
          <a:endParaRPr lang="en-GB" b="1" dirty="0"/>
        </a:p>
      </dgm:t>
    </dgm:pt>
    <dgm:pt modelId="{C9AC81E6-6B50-4453-BBE6-A49191DAC64F}" type="parTrans" cxnId="{7D280CD8-5331-45A6-8492-A00A7F433938}">
      <dgm:prSet/>
      <dgm:spPr/>
      <dgm:t>
        <a:bodyPr/>
        <a:lstStyle/>
        <a:p>
          <a:endParaRPr lang="en-GB" b="1"/>
        </a:p>
      </dgm:t>
    </dgm:pt>
    <dgm:pt modelId="{A3AD232B-502A-416A-8382-EA92E9B57B33}" type="sibTrans" cxnId="{7D280CD8-5331-45A6-8492-A00A7F433938}">
      <dgm:prSet/>
      <dgm:spPr/>
      <dgm:t>
        <a:bodyPr/>
        <a:lstStyle/>
        <a:p>
          <a:endParaRPr lang="en-GB" b="1"/>
        </a:p>
      </dgm:t>
    </dgm:pt>
    <dgm:pt modelId="{B9D17E96-8CBF-4EEF-80F0-97C598E79935}" type="pres">
      <dgm:prSet presAssocID="{ED9D5DD2-8D50-4647-81FF-54FE346E21D7}" presName="compositeShape" presStyleCnt="0">
        <dgm:presLayoutVars>
          <dgm:chMax val="7"/>
          <dgm:dir/>
          <dgm:resizeHandles val="exact"/>
        </dgm:presLayoutVars>
      </dgm:prSet>
      <dgm:spPr/>
    </dgm:pt>
    <dgm:pt modelId="{D4724ACF-8383-410F-9D71-67C44C53523F}" type="pres">
      <dgm:prSet presAssocID="{ED9D5DD2-8D50-4647-81FF-54FE346E21D7}" presName="wedge1" presStyleLbl="node1" presStyleIdx="0" presStyleCnt="5" custLinFactNeighborX="-3313" custLinFactNeighborY="4922"/>
      <dgm:spPr/>
    </dgm:pt>
    <dgm:pt modelId="{B6DD2601-DD3D-4410-84BA-D009B1B7583E}" type="pres">
      <dgm:prSet presAssocID="{ED9D5DD2-8D50-4647-81FF-54FE346E21D7}" presName="wedge1Tx" presStyleLbl="node1" presStyleIdx="0" presStyleCnt="5">
        <dgm:presLayoutVars>
          <dgm:chMax val="0"/>
          <dgm:chPref val="0"/>
          <dgm:bulletEnabled val="1"/>
        </dgm:presLayoutVars>
      </dgm:prSet>
      <dgm:spPr/>
    </dgm:pt>
    <dgm:pt modelId="{A2F87B99-34DB-46E7-8FC8-5155CDF4EF28}" type="pres">
      <dgm:prSet presAssocID="{ED9D5DD2-8D50-4647-81FF-54FE346E21D7}" presName="wedge2" presStyleLbl="node1" presStyleIdx="1" presStyleCnt="5"/>
      <dgm:spPr/>
    </dgm:pt>
    <dgm:pt modelId="{4FF7E4C8-3C0A-4F14-A993-1859C6A337B2}" type="pres">
      <dgm:prSet presAssocID="{ED9D5DD2-8D50-4647-81FF-54FE346E21D7}" presName="wedge2Tx" presStyleLbl="node1" presStyleIdx="1" presStyleCnt="5">
        <dgm:presLayoutVars>
          <dgm:chMax val="0"/>
          <dgm:chPref val="0"/>
          <dgm:bulletEnabled val="1"/>
        </dgm:presLayoutVars>
      </dgm:prSet>
      <dgm:spPr/>
    </dgm:pt>
    <dgm:pt modelId="{E5FA9311-AEB0-4199-ABA5-D7E1ECAF4CD5}" type="pres">
      <dgm:prSet presAssocID="{ED9D5DD2-8D50-4647-81FF-54FE346E21D7}" presName="wedge3" presStyleLbl="node1" presStyleIdx="2" presStyleCnt="5"/>
      <dgm:spPr/>
    </dgm:pt>
    <dgm:pt modelId="{704A7BBA-2615-4C5D-8F50-D09511C1250F}" type="pres">
      <dgm:prSet presAssocID="{ED9D5DD2-8D50-4647-81FF-54FE346E21D7}" presName="wedge3Tx" presStyleLbl="node1" presStyleIdx="2" presStyleCnt="5">
        <dgm:presLayoutVars>
          <dgm:chMax val="0"/>
          <dgm:chPref val="0"/>
          <dgm:bulletEnabled val="1"/>
        </dgm:presLayoutVars>
      </dgm:prSet>
      <dgm:spPr/>
    </dgm:pt>
    <dgm:pt modelId="{39168F6E-4A9E-4752-88E5-507D1AE9D7C5}" type="pres">
      <dgm:prSet presAssocID="{ED9D5DD2-8D50-4647-81FF-54FE346E21D7}" presName="wedge4" presStyleLbl="node1" presStyleIdx="3" presStyleCnt="5"/>
      <dgm:spPr/>
    </dgm:pt>
    <dgm:pt modelId="{09705508-1F5B-4BFA-AFFA-FB31C922B850}" type="pres">
      <dgm:prSet presAssocID="{ED9D5DD2-8D50-4647-81FF-54FE346E21D7}" presName="wedge4Tx" presStyleLbl="node1" presStyleIdx="3" presStyleCnt="5">
        <dgm:presLayoutVars>
          <dgm:chMax val="0"/>
          <dgm:chPref val="0"/>
          <dgm:bulletEnabled val="1"/>
        </dgm:presLayoutVars>
      </dgm:prSet>
      <dgm:spPr/>
    </dgm:pt>
    <dgm:pt modelId="{2453B215-1FE7-4F85-B7DD-5F898A6EF80C}" type="pres">
      <dgm:prSet presAssocID="{ED9D5DD2-8D50-4647-81FF-54FE346E21D7}" presName="wedge5" presStyleLbl="node1" presStyleIdx="4" presStyleCnt="5"/>
      <dgm:spPr/>
    </dgm:pt>
    <dgm:pt modelId="{D5640829-2FE4-4D17-83E4-33FDD17199FC}" type="pres">
      <dgm:prSet presAssocID="{ED9D5DD2-8D50-4647-81FF-54FE346E21D7}" presName="wedge5Tx" presStyleLbl="node1" presStyleIdx="4" presStyleCnt="5">
        <dgm:presLayoutVars>
          <dgm:chMax val="0"/>
          <dgm:chPref val="0"/>
          <dgm:bulletEnabled val="1"/>
        </dgm:presLayoutVars>
      </dgm:prSet>
      <dgm:spPr/>
    </dgm:pt>
  </dgm:ptLst>
  <dgm:cxnLst>
    <dgm:cxn modelId="{2164F700-31AD-4089-BDAF-B57F2E67DBAC}" type="presOf" srcId="{EF57F931-29F1-4D9F-9598-2AF17D7347FE}" destId="{09705508-1F5B-4BFA-AFFA-FB31C922B850}" srcOrd="1" destOrd="0" presId="urn:microsoft.com/office/officeart/2005/8/layout/chart3"/>
    <dgm:cxn modelId="{75AB290D-846E-4177-9C0A-9062D21E3222}" type="presOf" srcId="{76A28048-6EC8-44E6-8C9C-79D7299A8A04}" destId="{B6DD2601-DD3D-4410-84BA-D009B1B7583E}" srcOrd="1" destOrd="0" presId="urn:microsoft.com/office/officeart/2005/8/layout/chart3"/>
    <dgm:cxn modelId="{6C4EF30E-DD9C-46A0-9B07-580EF42B7861}" type="presOf" srcId="{FE54AC2C-B117-46CF-A542-679999C0BB01}" destId="{E5FA9311-AEB0-4199-ABA5-D7E1ECAF4CD5}" srcOrd="0" destOrd="0" presId="urn:microsoft.com/office/officeart/2005/8/layout/chart3"/>
    <dgm:cxn modelId="{0EA61028-0AC1-4270-BC78-05E9D45D45F5}" type="presOf" srcId="{EF57F931-29F1-4D9F-9598-2AF17D7347FE}" destId="{39168F6E-4A9E-4752-88E5-507D1AE9D7C5}" srcOrd="0" destOrd="0" presId="urn:microsoft.com/office/officeart/2005/8/layout/chart3"/>
    <dgm:cxn modelId="{05B4BF6D-F715-4AD1-AF8B-016F161A20F7}" type="presOf" srcId="{ED9D5DD2-8D50-4647-81FF-54FE346E21D7}" destId="{B9D17E96-8CBF-4EEF-80F0-97C598E79935}" srcOrd="0" destOrd="0" presId="urn:microsoft.com/office/officeart/2005/8/layout/chart3"/>
    <dgm:cxn modelId="{9E47064F-FDFF-40E0-918C-AA3899B3CF5B}" type="presOf" srcId="{FE54AC2C-B117-46CF-A542-679999C0BB01}" destId="{704A7BBA-2615-4C5D-8F50-D09511C1250F}" srcOrd="1" destOrd="0" presId="urn:microsoft.com/office/officeart/2005/8/layout/chart3"/>
    <dgm:cxn modelId="{1266EC71-96E7-403D-A434-F4DEC9F3BBBA}" srcId="{ED9D5DD2-8D50-4647-81FF-54FE346E21D7}" destId="{EF57F931-29F1-4D9F-9598-2AF17D7347FE}" srcOrd="3" destOrd="0" parTransId="{9BD6F2CA-B351-4085-9034-9CC265DBE157}" sibTransId="{58155E4F-8A80-48F2-BA12-820FEE6C71CF}"/>
    <dgm:cxn modelId="{B341EE7C-066C-4739-A48D-5E4FA9AFFBC8}" srcId="{ED9D5DD2-8D50-4647-81FF-54FE346E21D7}" destId="{91B30A9F-A99A-4F9D-AF1F-B6907B82658D}" srcOrd="1" destOrd="0" parTransId="{B2704FD6-8871-4E2F-820C-4A003AC213B9}" sibTransId="{71E1FFCB-18F3-4FFB-8FE7-ACA9BA816974}"/>
    <dgm:cxn modelId="{FD333A91-6FBB-4200-A927-766424A837EA}" type="presOf" srcId="{25F8636A-FD5B-4886-BBDC-5CF2854CDFC9}" destId="{D5640829-2FE4-4D17-83E4-33FDD17199FC}" srcOrd="1" destOrd="0" presId="urn:microsoft.com/office/officeart/2005/8/layout/chart3"/>
    <dgm:cxn modelId="{8BD3D699-FDE4-4F39-8DE8-932607E7CDE5}" type="presOf" srcId="{76A28048-6EC8-44E6-8C9C-79D7299A8A04}" destId="{D4724ACF-8383-410F-9D71-67C44C53523F}" srcOrd="0" destOrd="0" presId="urn:microsoft.com/office/officeart/2005/8/layout/chart3"/>
    <dgm:cxn modelId="{015173D6-224F-4A97-8C61-FE0E55B33BCE}" srcId="{ED9D5DD2-8D50-4647-81FF-54FE346E21D7}" destId="{76A28048-6EC8-44E6-8C9C-79D7299A8A04}" srcOrd="0" destOrd="0" parTransId="{4C7C2278-65D4-43FA-8F17-E536738838C3}" sibTransId="{C5BB18C7-3A42-4175-92BA-C3EB5CDE83B0}"/>
    <dgm:cxn modelId="{7D280CD8-5331-45A6-8492-A00A7F433938}" srcId="{ED9D5DD2-8D50-4647-81FF-54FE346E21D7}" destId="{25F8636A-FD5B-4886-BBDC-5CF2854CDFC9}" srcOrd="4" destOrd="0" parTransId="{C9AC81E6-6B50-4453-BBE6-A49191DAC64F}" sibTransId="{A3AD232B-502A-416A-8382-EA92E9B57B33}"/>
    <dgm:cxn modelId="{B7D504DC-FFE9-4A45-84E2-CD6D1C879E3C}" type="presOf" srcId="{91B30A9F-A99A-4F9D-AF1F-B6907B82658D}" destId="{4FF7E4C8-3C0A-4F14-A993-1859C6A337B2}" srcOrd="1" destOrd="0" presId="urn:microsoft.com/office/officeart/2005/8/layout/chart3"/>
    <dgm:cxn modelId="{83D953DE-1A07-4D38-8369-E09FA323AEE5}" type="presOf" srcId="{25F8636A-FD5B-4886-BBDC-5CF2854CDFC9}" destId="{2453B215-1FE7-4F85-B7DD-5F898A6EF80C}" srcOrd="0" destOrd="0" presId="urn:microsoft.com/office/officeart/2005/8/layout/chart3"/>
    <dgm:cxn modelId="{01809BE2-0F89-476F-8E92-C3A25BEE5A8C}" type="presOf" srcId="{91B30A9F-A99A-4F9D-AF1F-B6907B82658D}" destId="{A2F87B99-34DB-46E7-8FC8-5155CDF4EF28}" srcOrd="0" destOrd="0" presId="urn:microsoft.com/office/officeart/2005/8/layout/chart3"/>
    <dgm:cxn modelId="{DC0864FB-0C50-4782-A9D8-5C4CDC58BE7B}" srcId="{ED9D5DD2-8D50-4647-81FF-54FE346E21D7}" destId="{FE54AC2C-B117-46CF-A542-679999C0BB01}" srcOrd="2" destOrd="0" parTransId="{D63E5059-240C-453E-9F56-C03D1D240CFC}" sibTransId="{FFB92F8E-0491-4AA5-9D9C-A269A1E07B51}"/>
    <dgm:cxn modelId="{8FFDBB9F-BA02-4FC5-BA5F-2ACD421A6B8B}" type="presParOf" srcId="{B9D17E96-8CBF-4EEF-80F0-97C598E79935}" destId="{D4724ACF-8383-410F-9D71-67C44C53523F}" srcOrd="0" destOrd="0" presId="urn:microsoft.com/office/officeart/2005/8/layout/chart3"/>
    <dgm:cxn modelId="{6A2404B6-D329-482B-8D08-491F1F4505F9}" type="presParOf" srcId="{B9D17E96-8CBF-4EEF-80F0-97C598E79935}" destId="{B6DD2601-DD3D-4410-84BA-D009B1B7583E}" srcOrd="1" destOrd="0" presId="urn:microsoft.com/office/officeart/2005/8/layout/chart3"/>
    <dgm:cxn modelId="{6C6F63CC-9666-47C1-B9EC-F9B71681C574}" type="presParOf" srcId="{B9D17E96-8CBF-4EEF-80F0-97C598E79935}" destId="{A2F87B99-34DB-46E7-8FC8-5155CDF4EF28}" srcOrd="2" destOrd="0" presId="urn:microsoft.com/office/officeart/2005/8/layout/chart3"/>
    <dgm:cxn modelId="{38FD9CAA-B024-4419-A080-B00AE2E6C0AC}" type="presParOf" srcId="{B9D17E96-8CBF-4EEF-80F0-97C598E79935}" destId="{4FF7E4C8-3C0A-4F14-A993-1859C6A337B2}" srcOrd="3" destOrd="0" presId="urn:microsoft.com/office/officeart/2005/8/layout/chart3"/>
    <dgm:cxn modelId="{E8234696-C4DE-4EBA-B5F4-98903C86D3FC}" type="presParOf" srcId="{B9D17E96-8CBF-4EEF-80F0-97C598E79935}" destId="{E5FA9311-AEB0-4199-ABA5-D7E1ECAF4CD5}" srcOrd="4" destOrd="0" presId="urn:microsoft.com/office/officeart/2005/8/layout/chart3"/>
    <dgm:cxn modelId="{6F0E0DAE-D9A6-4BF1-93FC-065BFF0E04BE}" type="presParOf" srcId="{B9D17E96-8CBF-4EEF-80F0-97C598E79935}" destId="{704A7BBA-2615-4C5D-8F50-D09511C1250F}" srcOrd="5" destOrd="0" presId="urn:microsoft.com/office/officeart/2005/8/layout/chart3"/>
    <dgm:cxn modelId="{8469195C-37E6-4E85-AD8F-082D4B3DB0CD}" type="presParOf" srcId="{B9D17E96-8CBF-4EEF-80F0-97C598E79935}" destId="{39168F6E-4A9E-4752-88E5-507D1AE9D7C5}" srcOrd="6" destOrd="0" presId="urn:microsoft.com/office/officeart/2005/8/layout/chart3"/>
    <dgm:cxn modelId="{973DD4CB-8738-4401-83D2-F50F7EC9FFEE}" type="presParOf" srcId="{B9D17E96-8CBF-4EEF-80F0-97C598E79935}" destId="{09705508-1F5B-4BFA-AFFA-FB31C922B850}" srcOrd="7" destOrd="0" presId="urn:microsoft.com/office/officeart/2005/8/layout/chart3"/>
    <dgm:cxn modelId="{85C2C6DB-1729-4247-8E0F-778DBE90D458}" type="presParOf" srcId="{B9D17E96-8CBF-4EEF-80F0-97C598E79935}" destId="{2453B215-1FE7-4F85-B7DD-5F898A6EF80C}" srcOrd="8" destOrd="0" presId="urn:microsoft.com/office/officeart/2005/8/layout/chart3"/>
    <dgm:cxn modelId="{2B7D19E6-B37E-414C-A6DD-72A5B42F6ADB}" type="presParOf" srcId="{B9D17E96-8CBF-4EEF-80F0-97C598E79935}" destId="{D5640829-2FE4-4D17-83E4-33FDD17199FC}"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12105-A28C-4B68-8FF1-D35BABCFD123}">
      <dsp:nvSpPr>
        <dsp:cNvPr id="0" name=""/>
        <dsp:cNvSpPr/>
      </dsp:nvSpPr>
      <dsp:spPr>
        <a:xfrm>
          <a:off x="37628" y="0"/>
          <a:ext cx="11329785" cy="54379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D8E69-D79E-4AE7-ABEB-7F0513636B65}">
      <dsp:nvSpPr>
        <dsp:cNvPr id="0" name=""/>
        <dsp:cNvSpPr/>
      </dsp:nvSpPr>
      <dsp:spPr>
        <a:xfrm>
          <a:off x="185629" y="1706870"/>
          <a:ext cx="2825749" cy="21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20000"/>
            </a:lnSpc>
            <a:spcBef>
              <a:spcPct val="0"/>
            </a:spcBef>
            <a:spcAft>
              <a:spcPts val="600"/>
            </a:spcAft>
            <a:buNone/>
          </a:pPr>
          <a:r>
            <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ILO Centenary Declaration for the Future of Work emphasised the need for LLL</a:t>
          </a:r>
          <a:endParaRPr lang="en-GB" sz="20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91812" y="1813053"/>
        <a:ext cx="2613383" cy="1962794"/>
      </dsp:txXfrm>
    </dsp:sp>
    <dsp:sp modelId="{85AF01E4-44ED-402C-9A63-9AC1993425E2}">
      <dsp:nvSpPr>
        <dsp:cNvPr id="0" name=""/>
        <dsp:cNvSpPr/>
      </dsp:nvSpPr>
      <dsp:spPr>
        <a:xfrm>
          <a:off x="3354363" y="1706870"/>
          <a:ext cx="3602324" cy="21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20000"/>
            </a:lnSpc>
            <a:spcBef>
              <a:spcPct val="0"/>
            </a:spcBef>
            <a:spcAft>
              <a:spcPts val="600"/>
            </a:spcAft>
            <a:buNone/>
          </a:pPr>
          <a:r>
            <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International Labour Conference developed a Resolution &amp; Conclusions on Skills and LLL in 2021</a:t>
          </a:r>
        </a:p>
      </dsp:txBody>
      <dsp:txXfrm>
        <a:off x="3460546" y="1813053"/>
        <a:ext cx="3389958" cy="1962794"/>
      </dsp:txXfrm>
    </dsp:sp>
    <dsp:sp modelId="{DBA4C94C-F551-473F-916F-649309A707C5}">
      <dsp:nvSpPr>
        <dsp:cNvPr id="0" name=""/>
        <dsp:cNvSpPr/>
      </dsp:nvSpPr>
      <dsp:spPr>
        <a:xfrm>
          <a:off x="7218916" y="1706870"/>
          <a:ext cx="2246148" cy="21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20000"/>
            </a:lnSpc>
            <a:spcBef>
              <a:spcPct val="0"/>
            </a:spcBef>
            <a:spcAft>
              <a:spcPts val="600"/>
            </a:spcAft>
            <a:buFont typeface="Arial" panose="020B0604020202020204" pitchFamily="34" charset="0"/>
            <a:buNone/>
          </a:pPr>
          <a:r>
            <a:rPr lang="en-US"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The Office drafted a strategy based on the Conclusions</a:t>
          </a:r>
          <a:endPar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sp:txBody>
      <dsp:txXfrm>
        <a:off x="7325099" y="1813053"/>
        <a:ext cx="2033782" cy="1962794"/>
      </dsp:txXfrm>
    </dsp:sp>
    <dsp:sp modelId="{FA98C91C-9796-46E8-B063-E471B41F18F8}">
      <dsp:nvSpPr>
        <dsp:cNvPr id="0" name=""/>
        <dsp:cNvSpPr/>
      </dsp:nvSpPr>
      <dsp:spPr>
        <a:xfrm>
          <a:off x="9745686" y="1706870"/>
          <a:ext cx="1473683" cy="21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20000"/>
            </a:lnSpc>
            <a:spcBef>
              <a:spcPct val="0"/>
            </a:spcBef>
            <a:spcAft>
              <a:spcPts val="600"/>
            </a:spcAft>
            <a:buNone/>
          </a:pPr>
          <a:r>
            <a:rPr lang="en-US" sz="2000" b="1" kern="1200" dirty="0">
              <a:solidFill>
                <a:prstClr val="white"/>
              </a:solidFill>
              <a:latin typeface="Tahoma" panose="020B0604030504040204" pitchFamily="34" charset="0"/>
              <a:ea typeface="Tahoma" panose="020B0604030504040204" pitchFamily="34" charset="0"/>
              <a:cs typeface="Tahoma" panose="020B0604030504040204" pitchFamily="34" charset="0"/>
            </a:rPr>
            <a:t>ILO GB adopted it in 2022 </a:t>
          </a:r>
          <a:endParaRPr lang="en-GB" sz="20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sp:txBody>
      <dsp:txXfrm>
        <a:off x="9817625" y="1778809"/>
        <a:ext cx="1329805" cy="2031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4ACF-8383-410F-9D71-67C44C53523F}">
      <dsp:nvSpPr>
        <dsp:cNvPr id="0" name=""/>
        <dsp:cNvSpPr/>
      </dsp:nvSpPr>
      <dsp:spPr>
        <a:xfrm>
          <a:off x="1337390" y="475489"/>
          <a:ext cx="3950857" cy="3950857"/>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GB" sz="5800" b="1" kern="1200" dirty="0"/>
        </a:p>
      </dsp:txBody>
      <dsp:txXfrm>
        <a:off x="3362675" y="1065766"/>
        <a:ext cx="1340469" cy="917163"/>
      </dsp:txXfrm>
    </dsp:sp>
    <dsp:sp modelId="{A2F87B99-34DB-46E7-8FC8-5155CDF4EF28}">
      <dsp:nvSpPr>
        <dsp:cNvPr id="0" name=""/>
        <dsp:cNvSpPr/>
      </dsp:nvSpPr>
      <dsp:spPr>
        <a:xfrm>
          <a:off x="1330002" y="471516"/>
          <a:ext cx="3950857" cy="3950857"/>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GB" sz="6300" b="1" kern="1200" dirty="0"/>
        </a:p>
      </dsp:txBody>
      <dsp:txXfrm>
        <a:off x="3912170" y="2258808"/>
        <a:ext cx="1175850" cy="992417"/>
      </dsp:txXfrm>
    </dsp:sp>
    <dsp:sp modelId="{E5FA9311-AEB0-4199-ABA5-D7E1ECAF4CD5}">
      <dsp:nvSpPr>
        <dsp:cNvPr id="0" name=""/>
        <dsp:cNvSpPr/>
      </dsp:nvSpPr>
      <dsp:spPr>
        <a:xfrm>
          <a:off x="1330002" y="471516"/>
          <a:ext cx="3950857" cy="3950857"/>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b="1" kern="1200" dirty="0"/>
        </a:p>
      </dsp:txBody>
      <dsp:txXfrm>
        <a:off x="2599921" y="3434659"/>
        <a:ext cx="1411020" cy="846612"/>
      </dsp:txXfrm>
    </dsp:sp>
    <dsp:sp modelId="{39168F6E-4A9E-4752-88E5-507D1AE9D7C5}">
      <dsp:nvSpPr>
        <dsp:cNvPr id="0" name=""/>
        <dsp:cNvSpPr/>
      </dsp:nvSpPr>
      <dsp:spPr>
        <a:xfrm>
          <a:off x="1330002" y="471516"/>
          <a:ext cx="3950857" cy="3950857"/>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GB" sz="6300" b="1" kern="1200" dirty="0"/>
        </a:p>
      </dsp:txBody>
      <dsp:txXfrm>
        <a:off x="1518138" y="2258808"/>
        <a:ext cx="1175850" cy="992417"/>
      </dsp:txXfrm>
    </dsp:sp>
    <dsp:sp modelId="{2453B215-1FE7-4F85-B7DD-5F898A6EF80C}">
      <dsp:nvSpPr>
        <dsp:cNvPr id="0" name=""/>
        <dsp:cNvSpPr/>
      </dsp:nvSpPr>
      <dsp:spPr>
        <a:xfrm>
          <a:off x="1330002" y="471516"/>
          <a:ext cx="3950857" cy="3950857"/>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GB" sz="5800" b="1" kern="1200" dirty="0"/>
        </a:p>
      </dsp:txBody>
      <dsp:txXfrm>
        <a:off x="1906169" y="1073551"/>
        <a:ext cx="1340469" cy="9171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C44E71-1359-4DEA-9052-535BE8F8333B}" type="datetimeFigureOut">
              <a:rPr lang="en-GB" smtClean="0"/>
              <a:t>18/10/2023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920787-211D-49F7-8694-C1BABA68798D}" type="slidenum">
              <a:rPr lang="en-GB" smtClean="0"/>
              <a:t>‹Nº›</a:t>
            </a:fld>
            <a:endParaRPr lang="en-GB"/>
          </a:p>
        </p:txBody>
      </p:sp>
    </p:spTree>
    <p:extLst>
      <p:ext uri="{BB962C8B-B14F-4D97-AF65-F5344CB8AC3E}">
        <p14:creationId xmlns:p14="http://schemas.microsoft.com/office/powerpoint/2010/main" val="171329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920787-211D-49F7-8694-C1BABA68798D}" type="slidenum">
              <a:rPr lang="en-GB" smtClean="0"/>
              <a:t>1</a:t>
            </a:fld>
            <a:endParaRPr lang="en-GB"/>
          </a:p>
        </p:txBody>
      </p:sp>
    </p:spTree>
    <p:extLst>
      <p:ext uri="{BB962C8B-B14F-4D97-AF65-F5344CB8AC3E}">
        <p14:creationId xmlns:p14="http://schemas.microsoft.com/office/powerpoint/2010/main" val="423419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30050"/>
                </a:solidFill>
                <a:effectLst/>
                <a:latin typeface="Noto Sans" panose="020B0502040504020204" pitchFamily="34" charset="0"/>
              </a:rPr>
              <a:t>Talking points for this slide:</a:t>
            </a:r>
          </a:p>
          <a:p>
            <a:pPr marL="171450" indent="-171450">
              <a:buFontTx/>
              <a:buChar char="-"/>
            </a:pPr>
            <a:r>
              <a:rPr lang="it-IT" dirty="0">
                <a:solidFill>
                  <a:schemeClr val="bg1"/>
                </a:solidFill>
              </a:rPr>
              <a:t>Why is a new strategy on skills and lifelong learning needed?</a:t>
            </a:r>
          </a:p>
          <a:p>
            <a:pPr marL="628650" lvl="1" indent="-171450">
              <a:buFontTx/>
              <a:buChar char="-"/>
            </a:pPr>
            <a:r>
              <a:rPr lang="it-IT" b="0" i="0" dirty="0">
                <a:solidFill>
                  <a:schemeClr val="bg1"/>
                </a:solidFill>
                <a:effectLst/>
                <a:latin typeface="Noto Sans" panose="020B0502040504020204" pitchFamily="34" charset="0"/>
              </a:rPr>
              <a:t>Skills mismatch: There is a high demand for jobs (first data on unemployment and discouraged workers), highly untapped potential of youth which is completely idle (NEET), and at the same time supply of jobs (employers) cannot find the skills they need -&gt; Clearly absurd situation in which there is a need to restructure both skill demand (employers’ side) and supply (workers’ side).</a:t>
            </a:r>
          </a:p>
          <a:p>
            <a:pPr marL="628650" lvl="1" indent="-171450">
              <a:buFontTx/>
              <a:buChar char="-"/>
            </a:pPr>
            <a:r>
              <a:rPr lang="it-IT" b="0" i="0" dirty="0">
                <a:solidFill>
                  <a:schemeClr val="bg1"/>
                </a:solidFill>
                <a:effectLst/>
                <a:latin typeface="Noto Sans" panose="020B0502040504020204" pitchFamily="34" charset="0"/>
              </a:rPr>
              <a:t>Need for continuous learning:</a:t>
            </a:r>
          </a:p>
          <a:p>
            <a:pPr marL="1085850" lvl="2" indent="-171450">
              <a:buFontTx/>
              <a:buChar char="-"/>
            </a:pPr>
            <a:r>
              <a:rPr lang="it-IT" b="0" i="0" dirty="0">
                <a:solidFill>
                  <a:schemeClr val="bg1"/>
                </a:solidFill>
                <a:effectLst/>
                <a:latin typeface="Noto Sans" panose="020B0502040504020204" pitchFamily="34" charset="0"/>
              </a:rPr>
              <a:t>The stereotypical and traditional idea of one education, for one job, for one life is clearly outdated and only a myth by now. Already those approaching retirement now (baby boomers) held more than 12 jobs throughout their working life (data available only for US). At the same time, the length of the working life is already expanding (general trend to postpone retirement age or even remove it) and it is likely to increase significantly for the generations entering the labour market now or in recent years due to significantly longer life expectancy. On top of this, the period for which a certain skill remain relevant within the job market is shrinking, even more so for technical skills. Therefore, the scenario is one in which people hold numerous careers within their increasingly longer working lives, characterized by fast-paced need for upskilling. People will need to continuously re- and up-skill to remain competitive in the job market. No linear model of education to work to retirement but a blended mode in which working and learning are never separated and workers undertake numerous rounds of learning and working throughout their expanded working life.</a:t>
            </a:r>
          </a:p>
          <a:p>
            <a:pPr marL="914400" lvl="2" indent="0">
              <a:buFontTx/>
              <a:buNone/>
            </a:pPr>
            <a:endParaRPr lang="it-IT" b="0" i="0" dirty="0">
              <a:solidFill>
                <a:schemeClr val="bg1"/>
              </a:solidFill>
              <a:effectLst/>
              <a:latin typeface="Noto Sans" panose="020B0502040504020204" pitchFamily="34" charset="0"/>
            </a:endParaRPr>
          </a:p>
          <a:p>
            <a:pPr marL="0" lvl="0" indent="0">
              <a:buFontTx/>
              <a:buNone/>
            </a:pPr>
            <a:r>
              <a:rPr lang="it-IT" b="1" i="0" u="sng" dirty="0">
                <a:solidFill>
                  <a:schemeClr val="bg1"/>
                </a:solidFill>
                <a:effectLst/>
                <a:latin typeface="Noto Sans" panose="020B0502040504020204" pitchFamily="34" charset="0"/>
              </a:rPr>
              <a:t>Definitions for the slide</a:t>
            </a:r>
            <a:r>
              <a:rPr lang="it-IT" b="1" i="0" dirty="0">
                <a:solidFill>
                  <a:schemeClr val="bg1"/>
                </a:solidFill>
                <a:effectLst/>
                <a:latin typeface="Noto Sans" panose="020B0502040504020204" pitchFamily="34" charset="0"/>
              </a:rPr>
              <a:t>:</a:t>
            </a:r>
          </a:p>
          <a:p>
            <a:pPr marL="0" lvl="0" indent="0">
              <a:buFontTx/>
              <a:buNone/>
            </a:pPr>
            <a:endParaRPr lang="en-GB" b="1" i="0" dirty="0">
              <a:solidFill>
                <a:srgbClr val="230050"/>
              </a:solidFill>
              <a:effectLst/>
              <a:latin typeface="Noto Sans" panose="020B0502040504020204" pitchFamily="34" charset="0"/>
            </a:endParaRPr>
          </a:p>
          <a:p>
            <a:r>
              <a:rPr lang="en-GB" b="1" i="0" dirty="0">
                <a:solidFill>
                  <a:srgbClr val="230050"/>
                </a:solidFill>
                <a:effectLst/>
                <a:latin typeface="Noto Sans" panose="020B0502040504020204" pitchFamily="34" charset="0"/>
              </a:rPr>
              <a:t>Global jobs gap: </a:t>
            </a:r>
            <a:r>
              <a:rPr lang="en-GB" b="0" i="0" dirty="0">
                <a:solidFill>
                  <a:srgbClr val="230050"/>
                </a:solidFill>
                <a:effectLst/>
                <a:latin typeface="Noto Sans" panose="020B0502040504020204" pitchFamily="34" charset="0"/>
              </a:rPr>
              <a:t>this measure includes people who want employment but are not actively searching for a job, either because they are discouraged or because they have other obligations such as care responsibilities.</a:t>
            </a:r>
          </a:p>
          <a:p>
            <a:endParaRPr lang="en-GB" b="0" i="0" dirty="0">
              <a:solidFill>
                <a:srgbClr val="230050"/>
              </a:solidFill>
              <a:effectLst/>
              <a:latin typeface="Noto Sans" panose="020B0502040504020204" pitchFamily="34" charset="0"/>
            </a:endParaRPr>
          </a:p>
          <a:p>
            <a:r>
              <a:rPr lang="en-GB" b="1" dirty="0"/>
              <a:t>NEET: </a:t>
            </a:r>
            <a:r>
              <a:rPr lang="en-GB" b="0" dirty="0"/>
              <a:t>Not in Employment, Education or Training</a:t>
            </a:r>
          </a:p>
          <a:p>
            <a:endParaRPr lang="en-GB" b="1" dirty="0"/>
          </a:p>
          <a:p>
            <a:r>
              <a:rPr lang="en-GB" b="0" dirty="0"/>
              <a:t>The cited study by the US Bureau of Labour Statistics show that workers born between 1957 – 1964 </a:t>
            </a:r>
            <a:r>
              <a:rPr lang="en-GB" dirty="0"/>
              <a:t>held an average of 12.4 jobs from ages 18 to 54</a:t>
            </a:r>
            <a:r>
              <a:rPr lang="en-GB" b="1" dirty="0"/>
              <a:t>.</a:t>
            </a:r>
          </a:p>
          <a:p>
            <a:endParaRPr lang="en-GB" b="1" dirty="0"/>
          </a:p>
          <a:p>
            <a:r>
              <a:rPr lang="en-GB" b="1" dirty="0"/>
              <a:t>Up to 60-70 years of career: </a:t>
            </a:r>
            <a:r>
              <a:rPr lang="en-GB" b="0" dirty="0"/>
              <a:t>In the widely debated and award-winning book “</a:t>
            </a:r>
            <a:r>
              <a:rPr lang="en-GB" b="0" i="1" dirty="0"/>
              <a:t>The 100-Year Life: Living and Working in an Age of Longevity</a:t>
            </a:r>
            <a:r>
              <a:rPr lang="en-GB" b="0" i="0" dirty="0"/>
              <a:t>” – on which the quoted Deloitte source builds on -, Lynda Gratton and Andrew Scott argue that, since the life expectancy for youth born after 1997 in rich countries exceeds 100 years, it is hardly imaginable to continue retiring at the age our parents did (circa 65) -&gt; Longer working lives. This also means that receiving only education once in a lifetime, as in traditional life models, is highly unlikely to be realistic. This connects to the following point.</a:t>
            </a:r>
          </a:p>
          <a:p>
            <a:endParaRPr lang="en-GB" b="0" i="0" dirty="0"/>
          </a:p>
          <a:p>
            <a:r>
              <a:rPr lang="en-GB" b="1" i="0" dirty="0"/>
              <a:t>5 years</a:t>
            </a:r>
            <a:r>
              <a:rPr lang="en-GB" b="0" i="0" dirty="0"/>
              <a:t>: Estimated half-life of a learned skill: the time by which the skill becomes obsolete. Therefore, continuous training and LLL becomes essential to support longer careers with skills becoming rapidly obsolete and generating continuous need for updates</a:t>
            </a:r>
          </a:p>
          <a:p>
            <a:endParaRPr lang="en-GB" b="0" i="0" dirty="0"/>
          </a:p>
          <a:p>
            <a:r>
              <a:rPr lang="en-GB" b="0" i="0" dirty="0">
                <a:solidFill>
                  <a:srgbClr val="000D17"/>
                </a:solidFill>
                <a:effectLst/>
                <a:latin typeface="Roboto" panose="02000000000000000000" pitchFamily="2" charset="0"/>
              </a:rPr>
              <a:t>The Fourth Industrial Revolution is creating demand for millions of new jobs, with vast opportunities for fulfilling people’s aspirations and potential. Yet, at present, the dominant trend and narrative remains one of unequal opportunity, job displacement and widening inequality. In the job market, half the global labour force might need reskilling by 2025. In schools, if current trends continue, many students will continue to lack the skills necessary to thrive in the future of work. With societal unrest on the rise across much of the industrialized and emerging world, labour markets in flux from the fallout of the pandemic, technological disruption and the green transition, collaboration between the public and private sectors can advance an entirely different agenda, where people’s futures and global economic prospects are enhanced by mobilizing worldwide mass action on reskilling, upskilling and education transformation. (WEF)</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69590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30050"/>
                </a:solidFill>
                <a:effectLst/>
                <a:latin typeface="Noto Sans" panose="020B0502040504020204" pitchFamily="34" charset="0"/>
              </a:rPr>
              <a:t>Talking points for this slide:</a:t>
            </a:r>
          </a:p>
          <a:p>
            <a:pPr marL="171450" indent="-171450">
              <a:buFontTx/>
              <a:buChar char="-"/>
            </a:pPr>
            <a:r>
              <a:rPr lang="it-IT" dirty="0">
                <a:solidFill>
                  <a:schemeClr val="bg1"/>
                </a:solidFill>
              </a:rPr>
              <a:t>Why is a new strategy on skills and lifelong learning needed?</a:t>
            </a:r>
          </a:p>
          <a:p>
            <a:pPr marL="628650" lvl="1" indent="-171450">
              <a:buFontTx/>
              <a:buChar char="-"/>
            </a:pPr>
            <a:r>
              <a:rPr lang="it-IT" b="0" i="0" dirty="0">
                <a:solidFill>
                  <a:schemeClr val="bg1"/>
                </a:solidFill>
                <a:effectLst/>
                <a:latin typeface="Noto Sans" panose="020B0502040504020204" pitchFamily="34" charset="0"/>
              </a:rPr>
              <a:t>Skills mismatch: There is a high demand for jobs (first data on unemployment and discouraged workers), highly untapped potential of youth which is completely idle (NEET), and at the same time supply of jobs (employers) cannot find the skills they need -&gt; Clearly absurd situation in which there is a need to restructure both skill demand (employers’ side) and supply (workers’ side).</a:t>
            </a:r>
          </a:p>
          <a:p>
            <a:pPr marL="628650" lvl="1" indent="-171450">
              <a:buFontTx/>
              <a:buChar char="-"/>
            </a:pPr>
            <a:r>
              <a:rPr lang="it-IT" b="0" i="0" dirty="0">
                <a:solidFill>
                  <a:schemeClr val="bg1"/>
                </a:solidFill>
                <a:effectLst/>
                <a:latin typeface="Noto Sans" panose="020B0502040504020204" pitchFamily="34" charset="0"/>
              </a:rPr>
              <a:t>Need for continuous learning:</a:t>
            </a:r>
          </a:p>
          <a:p>
            <a:pPr marL="1085850" lvl="2" indent="-171450">
              <a:buFontTx/>
              <a:buChar char="-"/>
            </a:pPr>
            <a:r>
              <a:rPr lang="it-IT" b="0" i="0" dirty="0">
                <a:solidFill>
                  <a:schemeClr val="bg1"/>
                </a:solidFill>
                <a:effectLst/>
                <a:latin typeface="Noto Sans" panose="020B0502040504020204" pitchFamily="34" charset="0"/>
              </a:rPr>
              <a:t>The stereotypical and traditional idea of one education, for one job, for one life is clearly outdated and only a myth by now. Already those approaching retirement now (baby boomers) held more than 12 jobs throughout their working life (data available only for US). At the same time, the length of the working life is already expanding (general trend to postpone retirement age or even remove it) and it is likely to increase significantly for the generations entering the labour market now or in recent years due to significantly longer life expectancy. On top of this, the period for which a certain skill remain relevant within the job market is shrinking, even more so for technical skills. Therefore, the scenario is one in which people hold numerous careers within their increasingly longer working lives, characterized by fast-paced need for upskilling. People will need to continuously re- and up-skill to remain competitive in the job market. No linear model of education to work to retirement but a blended mode in which working and learning are never separated and workers undertake numerous rounds of learning and working throughout their expanded working life.</a:t>
            </a:r>
          </a:p>
          <a:p>
            <a:pPr marL="914400" lvl="2" indent="0">
              <a:buFontTx/>
              <a:buNone/>
            </a:pPr>
            <a:endParaRPr lang="it-IT" b="0" i="0" dirty="0">
              <a:solidFill>
                <a:schemeClr val="bg1"/>
              </a:solidFill>
              <a:effectLst/>
              <a:latin typeface="Noto Sans" panose="020B0502040504020204" pitchFamily="34" charset="0"/>
            </a:endParaRPr>
          </a:p>
          <a:p>
            <a:pPr marL="0" lvl="0" indent="0">
              <a:buFontTx/>
              <a:buNone/>
            </a:pPr>
            <a:r>
              <a:rPr lang="it-IT" b="1" i="0" u="sng" dirty="0">
                <a:solidFill>
                  <a:schemeClr val="bg1"/>
                </a:solidFill>
                <a:effectLst/>
                <a:latin typeface="Noto Sans" panose="020B0502040504020204" pitchFamily="34" charset="0"/>
              </a:rPr>
              <a:t>Definitions for the slide</a:t>
            </a:r>
            <a:r>
              <a:rPr lang="it-IT" b="1" i="0" dirty="0">
                <a:solidFill>
                  <a:schemeClr val="bg1"/>
                </a:solidFill>
                <a:effectLst/>
                <a:latin typeface="Noto Sans" panose="020B0502040504020204" pitchFamily="34" charset="0"/>
              </a:rPr>
              <a:t>:</a:t>
            </a:r>
          </a:p>
          <a:p>
            <a:pPr marL="0" lvl="0" indent="0">
              <a:buFontTx/>
              <a:buNone/>
            </a:pPr>
            <a:endParaRPr lang="en-GB" b="1" i="0" dirty="0">
              <a:solidFill>
                <a:srgbClr val="230050"/>
              </a:solidFill>
              <a:effectLst/>
              <a:latin typeface="Noto Sans" panose="020B0502040504020204" pitchFamily="34" charset="0"/>
            </a:endParaRPr>
          </a:p>
          <a:p>
            <a:r>
              <a:rPr lang="en-GB" b="1" i="0" dirty="0">
                <a:solidFill>
                  <a:srgbClr val="230050"/>
                </a:solidFill>
                <a:effectLst/>
                <a:latin typeface="Noto Sans" panose="020B0502040504020204" pitchFamily="34" charset="0"/>
              </a:rPr>
              <a:t>Global jobs gap: </a:t>
            </a:r>
            <a:r>
              <a:rPr lang="en-GB" b="0" i="0" dirty="0">
                <a:solidFill>
                  <a:srgbClr val="230050"/>
                </a:solidFill>
                <a:effectLst/>
                <a:latin typeface="Noto Sans" panose="020B0502040504020204" pitchFamily="34" charset="0"/>
              </a:rPr>
              <a:t>this measure includes people who want employment but are not actively searching for a job, either because they are discouraged or because they have other obligations such as care responsibilities.</a:t>
            </a:r>
          </a:p>
          <a:p>
            <a:endParaRPr lang="en-GB" b="0" i="0" dirty="0">
              <a:solidFill>
                <a:srgbClr val="230050"/>
              </a:solidFill>
              <a:effectLst/>
              <a:latin typeface="Noto Sans" panose="020B0502040504020204" pitchFamily="34" charset="0"/>
            </a:endParaRPr>
          </a:p>
          <a:p>
            <a:r>
              <a:rPr lang="en-GB" b="1" dirty="0"/>
              <a:t>NEET: </a:t>
            </a:r>
            <a:r>
              <a:rPr lang="en-GB" b="0" dirty="0"/>
              <a:t>Not in Employment, Education or Training</a:t>
            </a:r>
          </a:p>
          <a:p>
            <a:endParaRPr lang="en-GB" b="1" dirty="0"/>
          </a:p>
          <a:p>
            <a:r>
              <a:rPr lang="en-GB" b="0" dirty="0"/>
              <a:t>The cited study by the US Bureau of Labour Statistics show that workers born between 1957 – 1964 </a:t>
            </a:r>
            <a:r>
              <a:rPr lang="en-GB" dirty="0"/>
              <a:t>held an average of 12.4 jobs from ages 18 to 54</a:t>
            </a:r>
            <a:r>
              <a:rPr lang="en-GB" b="1" dirty="0"/>
              <a:t>.</a:t>
            </a:r>
          </a:p>
          <a:p>
            <a:endParaRPr lang="en-GB" b="1" dirty="0"/>
          </a:p>
          <a:p>
            <a:r>
              <a:rPr lang="en-GB" b="1" dirty="0"/>
              <a:t>Up to 60-70 years of career: </a:t>
            </a:r>
            <a:r>
              <a:rPr lang="en-GB" b="0" dirty="0"/>
              <a:t>In the widely debated and award-winning book “</a:t>
            </a:r>
            <a:r>
              <a:rPr lang="en-GB" b="0" i="1" dirty="0"/>
              <a:t>The 100-Year Life: Living and Working in an Age of Longevity</a:t>
            </a:r>
            <a:r>
              <a:rPr lang="en-GB" b="0" i="0" dirty="0"/>
              <a:t>” – on which the quoted Deloitte source builds on -, Lynda Gratton and Andrew Scott argue that, since the life expectancy for youth born after 1997 in rich countries exceeds 100 years, it is hardly imaginable to continue retiring at the age our parents did (circa 65) -&gt; Longer working lives. This also means that receiving only education once in a lifetime, as in traditional life models, is highly unlikely to be realistic. This connects to the following point.</a:t>
            </a:r>
          </a:p>
          <a:p>
            <a:endParaRPr lang="en-GB" b="0" i="0" dirty="0"/>
          </a:p>
          <a:p>
            <a:r>
              <a:rPr lang="en-GB" b="1" i="0" dirty="0"/>
              <a:t>5 years</a:t>
            </a:r>
            <a:r>
              <a:rPr lang="en-GB" b="0" i="0" dirty="0"/>
              <a:t>: Estimated half-life of a learned skill: the time by which the skill becomes obsolete. Therefore, continuous training and LLL becomes essential to support longer careers with skills becoming rapidly obsolete and generating continuous need for updates</a:t>
            </a:r>
          </a:p>
          <a:p>
            <a:endParaRPr lang="en-GB" b="0" i="0" dirty="0"/>
          </a:p>
          <a:p>
            <a:r>
              <a:rPr lang="en-GB" b="0" i="0" dirty="0">
                <a:solidFill>
                  <a:srgbClr val="000D17"/>
                </a:solidFill>
                <a:effectLst/>
                <a:latin typeface="Roboto" panose="02000000000000000000" pitchFamily="2" charset="0"/>
              </a:rPr>
              <a:t>The Fourth Industrial Revolution is creating demand for millions of new jobs, with vast opportunities for fulfilling people’s aspirations and potential. Yet, at present, the dominant trend and narrative remains one of unequal opportunity, job displacement and widening inequality. In the job market, half the global labour force might need reskilling by 2025. In schools, if current trends continue, many students will continue to lack the skills necessary to thrive in the future of work. With societal unrest on the rise across much of the industrialized and emerging world, labour markets in flux from the fallout of the pandemic, technological disruption and the green transition, collaboration between the public and private sectors can advance an entirely different agenda, where people’s futures and global economic prospects are enhanced by mobilizing worldwide mass action on reskilling, upskilling and education transformation. (WEF)</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57427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920787-211D-49F7-8694-C1BABA68798D}" type="slidenum">
              <a:rPr lang="en-GB" smtClean="0"/>
              <a:t>4</a:t>
            </a:fld>
            <a:endParaRPr lang="en-GB"/>
          </a:p>
        </p:txBody>
      </p:sp>
    </p:spTree>
    <p:extLst>
      <p:ext uri="{BB962C8B-B14F-4D97-AF65-F5344CB8AC3E}">
        <p14:creationId xmlns:p14="http://schemas.microsoft.com/office/powerpoint/2010/main" val="168057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920787-211D-49F7-8694-C1BABA68798D}" type="slidenum">
              <a:rPr lang="en-GB" smtClean="0"/>
              <a:t>8</a:t>
            </a:fld>
            <a:endParaRPr lang="en-GB"/>
          </a:p>
        </p:txBody>
      </p:sp>
    </p:spTree>
    <p:extLst>
      <p:ext uri="{BB962C8B-B14F-4D97-AF65-F5344CB8AC3E}">
        <p14:creationId xmlns:p14="http://schemas.microsoft.com/office/powerpoint/2010/main" val="350496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lnSpc>
                <a:spcPct val="106000"/>
              </a:lnSpc>
              <a:buFont typeface="Calibri" panose="020F0502020204030204" pitchFamily="34" charset="0"/>
              <a:buChar char="-"/>
            </a:pPr>
            <a:r>
              <a:rPr lang="en-GB" sz="1800" dirty="0">
                <a:effectLst/>
                <a:latin typeface="Noto Sans" panose="020B0502040504020204" pitchFamily="34" charset="0"/>
                <a:ea typeface="Yu Mincho" panose="02020400000000000000" pitchFamily="18" charset="-128"/>
                <a:cs typeface="Times New Roman" panose="02020603050405020304" pitchFamily="18" charset="0"/>
              </a:rPr>
              <a:t>With your support and collaboration, the Programmes’ goals are to enable: (1) successful individual transitions to and between decent jobs; (2) improved competitiveness of enterprises, (3) just transition to green and digital economies and (4) inclusive and peaceful societies.</a:t>
            </a:r>
            <a:endParaRPr lang="en-GB" sz="1800" dirty="0">
              <a:effectLst/>
              <a:latin typeface="Yu Mincho" panose="02020400000000000000" pitchFamily="18" charset="-128"/>
              <a:ea typeface="Yu Mincho" panose="02020400000000000000" pitchFamily="18" charset="-128"/>
              <a:cs typeface="Times New Roman" panose="02020603050405020304" pitchFamily="18" charset="0"/>
            </a:endParaRPr>
          </a:p>
          <a:p>
            <a:pPr marL="285750" lvl="0" indent="-285750" algn="just">
              <a:lnSpc>
                <a:spcPct val="106000"/>
              </a:lnSpc>
              <a:spcAft>
                <a:spcPts val="800"/>
              </a:spcAft>
              <a:buFont typeface="Calibri" panose="020F0502020204030204" pitchFamily="34" charset="0"/>
              <a:buChar char="-"/>
            </a:pPr>
            <a:r>
              <a:rPr lang="en-GB" sz="1800" dirty="0">
                <a:effectLst/>
                <a:latin typeface="Noto Sans" panose="020B0502040504020204" pitchFamily="34" charset="0"/>
                <a:ea typeface="Yu Mincho" panose="02020400000000000000" pitchFamily="18" charset="-128"/>
                <a:cs typeface="Times New Roman" panose="02020603050405020304" pitchFamily="18" charset="0"/>
              </a:rPr>
              <a:t>As such, the programme will contribute to the achievement of SDGs 4, 8 and 17.</a:t>
            </a:r>
            <a:endParaRPr lang="en-GB" sz="1800" dirty="0">
              <a:effectLst/>
              <a:latin typeface="Yu Mincho" panose="02020400000000000000" pitchFamily="18" charset="-128"/>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E38DD4-4B73-4D72-A658-07BE6F21EF13}" type="slidenum">
              <a:rPr lang="en-US" smtClean="0"/>
              <a:t>10</a:t>
            </a:fld>
            <a:endParaRPr lang="en-US"/>
          </a:p>
        </p:txBody>
      </p:sp>
    </p:spTree>
    <p:extLst>
      <p:ext uri="{BB962C8B-B14F-4D97-AF65-F5344CB8AC3E}">
        <p14:creationId xmlns:p14="http://schemas.microsoft.com/office/powerpoint/2010/main" val="315779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86104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81119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43276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85447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86172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80430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257623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368386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03F96-B478-574D-A5BE-E79FEAC6AA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1809234B-1609-514A-AB88-225F0B48C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33479B58-49A4-4546-989A-4A39033EAF30}"/>
              </a:ext>
            </a:extLst>
          </p:cNvPr>
          <p:cNvSpPr>
            <a:spLocks noGrp="1"/>
          </p:cNvSpPr>
          <p:nvPr>
            <p:ph type="dt" sz="half" idx="10"/>
          </p:nvPr>
        </p:nvSpPr>
        <p:spPr/>
        <p:txBody>
          <a:bodyPr/>
          <a:lstStyle/>
          <a:p>
            <a:fld id="{BAE1AB07-660D-7D4B-9551-0482872DDE27}" type="datetimeFigureOut">
              <a:rPr lang="en-GB" smtClean="0"/>
              <a:t>18/10/2023</a:t>
            </a:fld>
            <a:endParaRPr lang="en-GB"/>
          </a:p>
        </p:txBody>
      </p:sp>
      <p:sp>
        <p:nvSpPr>
          <p:cNvPr id="5" name="Espace réservé du pied de page 4">
            <a:extLst>
              <a:ext uri="{FF2B5EF4-FFF2-40B4-BE49-F238E27FC236}">
                <a16:creationId xmlns:a16="http://schemas.microsoft.com/office/drawing/2014/main" id="{97CFED09-5194-CB43-A26A-308C484B41C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EEEB2BC-8FD5-8447-A6BC-BDCD29EE82C4}"/>
              </a:ext>
            </a:extLst>
          </p:cNvPr>
          <p:cNvSpPr>
            <a:spLocks noGrp="1"/>
          </p:cNvSpPr>
          <p:nvPr>
            <p:ph type="sldNum" sz="quarter" idx="12"/>
          </p:nvPr>
        </p:nvSpPr>
        <p:spPr/>
        <p:txBody>
          <a:bodyPr/>
          <a:lstStyle/>
          <a:p>
            <a:fld id="{3D7B5E04-D856-DF4A-9CB3-47F8BC812BA0}" type="slidenum">
              <a:rPr lang="en-GB" smtClean="0"/>
              <a:t>‹Nº›</a:t>
            </a:fld>
            <a:endParaRPr lang="en-GB"/>
          </a:p>
        </p:txBody>
      </p:sp>
    </p:spTree>
    <p:extLst>
      <p:ext uri="{BB962C8B-B14F-4D97-AF65-F5344CB8AC3E}">
        <p14:creationId xmlns:p14="http://schemas.microsoft.com/office/powerpoint/2010/main" val="36884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2092073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349043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296477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2503290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311090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185811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85770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2309619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1769047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126468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3947246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‹Nº›</a:t>
            </a:fld>
            <a:endParaRPr lang="en-US"/>
          </a:p>
        </p:txBody>
      </p:sp>
    </p:spTree>
    <p:extLst>
      <p:ext uri="{BB962C8B-B14F-4D97-AF65-F5344CB8AC3E}">
        <p14:creationId xmlns:p14="http://schemas.microsoft.com/office/powerpoint/2010/main" val="958981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5E8AC2BA-869B-4E71-B860-264E4F76D025}"/>
              </a:ext>
            </a:extLst>
          </p:cNvPr>
          <p:cNvSpPr>
            <a:spLocks noGrp="1"/>
          </p:cNvSpPr>
          <p:nvPr>
            <p:ph type="title" hasCustomPrompt="1"/>
          </p:nvPr>
        </p:nvSpPr>
        <p:spPr>
          <a:xfrm>
            <a:off x="423979" y="228779"/>
            <a:ext cx="11332181" cy="1110281"/>
          </a:xfrm>
          <a:prstGeom prst="rect">
            <a:avLst/>
          </a:prstGeom>
        </p:spPr>
        <p:txBody>
          <a:bodyPr/>
          <a:lstStyle>
            <a:lvl1pPr>
              <a:lnSpc>
                <a:spcPts val="3265"/>
              </a:lnSpc>
              <a:defRPr sz="2993" b="0"/>
            </a:lvl1pPr>
          </a:lstStyle>
          <a:p>
            <a:r>
              <a:rPr lang="en-US" noProof="0" dirty="0"/>
              <a:t>Click to edit master title format</a:t>
            </a:r>
            <a:endParaRPr lang="fr-CH" noProof="0" dirty="0"/>
          </a:p>
        </p:txBody>
      </p:sp>
      <p:sp>
        <p:nvSpPr>
          <p:cNvPr id="15" name="Inhaltsplatzhalter 8">
            <a:extLst>
              <a:ext uri="{FF2B5EF4-FFF2-40B4-BE49-F238E27FC236}">
                <a16:creationId xmlns:a16="http://schemas.microsoft.com/office/drawing/2014/main" id="{E1D9C546-459C-4D7B-BC14-2AD2FF80447C}"/>
              </a:ext>
            </a:extLst>
          </p:cNvPr>
          <p:cNvSpPr>
            <a:spLocks noGrp="1"/>
          </p:cNvSpPr>
          <p:nvPr>
            <p:ph sz="quarter" idx="13" hasCustomPrompt="1"/>
          </p:nvPr>
        </p:nvSpPr>
        <p:spPr>
          <a:xfrm>
            <a:off x="435841" y="1432015"/>
            <a:ext cx="11320320" cy="4440630"/>
          </a:xfrm>
          <a:prstGeom prst="rect">
            <a:avLst/>
          </a:prstGeom>
        </p:spPr>
        <p:txBody>
          <a:bodyPr/>
          <a:lstStyle>
            <a:lvl2pPr>
              <a:defRPr/>
            </a:lvl2pPr>
            <a:lvl3pPr>
              <a:defRPr/>
            </a:lvl3pPr>
            <a:lvl4pPr>
              <a:defRPr/>
            </a:lvl4pPr>
            <a:lvl5pPr>
              <a:defRPr/>
            </a:lvl5pPr>
          </a:lstStyle>
          <a:p>
            <a:pPr lvl="0"/>
            <a:r>
              <a:rPr lang="en-US" noProof="0" dirty="0"/>
              <a:t>Edit master text format</a:t>
            </a:r>
          </a:p>
          <a:p>
            <a:pPr lvl="1"/>
            <a:r>
              <a:rPr lang="fr-CH" noProof="0" dirty="0"/>
              <a:t>Second </a:t>
            </a:r>
            <a:r>
              <a:rPr lang="fr-CH" noProof="0" dirty="0" err="1"/>
              <a:t>level</a:t>
            </a:r>
            <a:endParaRPr lang="fr-CH" noProof="0" dirty="0"/>
          </a:p>
          <a:p>
            <a:pPr lvl="2"/>
            <a:r>
              <a:rPr lang="fr-CH" noProof="0" dirty="0" err="1"/>
              <a:t>Third</a:t>
            </a:r>
            <a:r>
              <a:rPr lang="fr-CH" noProof="0" dirty="0"/>
              <a:t> </a:t>
            </a:r>
            <a:r>
              <a:rPr lang="fr-CH" noProof="0" dirty="0" err="1"/>
              <a:t>level</a:t>
            </a:r>
            <a:endParaRPr lang="fr-CH" noProof="0" dirty="0"/>
          </a:p>
          <a:p>
            <a:pPr lvl="3"/>
            <a:r>
              <a:rPr lang="fr-CH" noProof="0" dirty="0" err="1"/>
              <a:t>Fourth</a:t>
            </a:r>
            <a:r>
              <a:rPr lang="fr-CH" noProof="0" dirty="0"/>
              <a:t> </a:t>
            </a:r>
            <a:r>
              <a:rPr lang="fr-CH" noProof="0" dirty="0" err="1"/>
              <a:t>level</a:t>
            </a:r>
            <a:endParaRPr lang="fr-CH" noProof="0" dirty="0"/>
          </a:p>
          <a:p>
            <a:pPr lvl="4"/>
            <a:r>
              <a:rPr lang="fr-CH" noProof="0" dirty="0" err="1"/>
              <a:t>Fifth</a:t>
            </a:r>
            <a:r>
              <a:rPr lang="fr-CH" noProof="0" dirty="0"/>
              <a:t> </a:t>
            </a:r>
            <a:r>
              <a:rPr lang="fr-CH" noProof="0" dirty="0" err="1"/>
              <a:t>level</a:t>
            </a:r>
            <a:endParaRPr lang="fr-CH" noProof="0" dirty="0"/>
          </a:p>
        </p:txBody>
      </p:sp>
      <p:sp>
        <p:nvSpPr>
          <p:cNvPr id="16" name="Datumsplatzhalter 3">
            <a:extLst>
              <a:ext uri="{FF2B5EF4-FFF2-40B4-BE49-F238E27FC236}">
                <a16:creationId xmlns:a16="http://schemas.microsoft.com/office/drawing/2014/main" id="{FE64C3C3-A42A-4247-8CF0-6A360A217830}"/>
              </a:ext>
            </a:extLst>
          </p:cNvPr>
          <p:cNvSpPr>
            <a:spLocks noGrp="1"/>
          </p:cNvSpPr>
          <p:nvPr>
            <p:ph type="dt" sz="half" idx="2"/>
          </p:nvPr>
        </p:nvSpPr>
        <p:spPr>
          <a:xfrm>
            <a:off x="423646" y="6291842"/>
            <a:ext cx="750949" cy="163258"/>
          </a:xfrm>
          <a:prstGeom prst="rect">
            <a:avLst/>
          </a:prstGeom>
        </p:spPr>
        <p:txBody>
          <a:bodyPr vert="horz" lIns="0" tIns="36000" rIns="0" bIns="36000" rtlCol="0" anchor="ctr"/>
          <a:lstStyle>
            <a:lvl1pPr algn="l">
              <a:lnSpc>
                <a:spcPts val="1088"/>
              </a:lnSpc>
              <a:defRPr sz="952">
                <a:solidFill>
                  <a:schemeClr val="tx1"/>
                </a:solidFill>
                <a:latin typeface="Source Sans Pro Light" panose="020B0403030403020204" pitchFamily="34" charset="0"/>
              </a:defRPr>
            </a:lvl1pPr>
          </a:lstStyle>
          <a:p>
            <a:fld id="{49E7CC88-F437-466B-867D-79A20DC7187D}" type="datetime1">
              <a:rPr lang="fr-CH" smtClean="0"/>
              <a:t>18.10.2023</a:t>
            </a:fld>
            <a:endParaRPr lang="fr-CH" dirty="0"/>
          </a:p>
        </p:txBody>
      </p:sp>
      <p:sp>
        <p:nvSpPr>
          <p:cNvPr id="17" name="Fußzeilenplatzhalter 4">
            <a:extLst>
              <a:ext uri="{FF2B5EF4-FFF2-40B4-BE49-F238E27FC236}">
                <a16:creationId xmlns:a16="http://schemas.microsoft.com/office/drawing/2014/main" id="{D0583950-2B8A-4720-AE00-D6B489431203}"/>
              </a:ext>
            </a:extLst>
          </p:cNvPr>
          <p:cNvSpPr>
            <a:spLocks noGrp="1"/>
          </p:cNvSpPr>
          <p:nvPr>
            <p:ph type="ftr" sz="quarter" idx="3"/>
          </p:nvPr>
        </p:nvSpPr>
        <p:spPr>
          <a:xfrm>
            <a:off x="411264" y="6113886"/>
            <a:ext cx="9665915" cy="163258"/>
          </a:xfrm>
          <a:prstGeom prst="rect">
            <a:avLst/>
          </a:prstGeom>
        </p:spPr>
        <p:txBody>
          <a:bodyPr vert="horz" lIns="0" tIns="36000" rIns="0" bIns="36000" rtlCol="0" anchor="ctr"/>
          <a:lstStyle>
            <a:lvl1pPr algn="l">
              <a:lnSpc>
                <a:spcPts val="1088"/>
              </a:lnSpc>
              <a:defRPr sz="952" b="1">
                <a:solidFill>
                  <a:schemeClr val="tx1"/>
                </a:solidFill>
                <a:latin typeface="Source Sans Pro Light" panose="020B0403030403020204" pitchFamily="34" charset="0"/>
              </a:defRPr>
            </a:lvl1pPr>
          </a:lstStyle>
          <a:p>
            <a:r>
              <a:rPr lang="en-US" dirty="0"/>
              <a:t>Title name surname or institute - theme </a:t>
            </a:r>
          </a:p>
        </p:txBody>
      </p:sp>
      <p:sp>
        <p:nvSpPr>
          <p:cNvPr id="18" name="Foliennummernplatzhalter 5">
            <a:extLst>
              <a:ext uri="{FF2B5EF4-FFF2-40B4-BE49-F238E27FC236}">
                <a16:creationId xmlns:a16="http://schemas.microsoft.com/office/drawing/2014/main" id="{30F4D0EC-7636-477B-8A46-306FCC469CB0}"/>
              </a:ext>
            </a:extLst>
          </p:cNvPr>
          <p:cNvSpPr>
            <a:spLocks noGrp="1"/>
          </p:cNvSpPr>
          <p:nvPr>
            <p:ph type="sldNum" sz="quarter" idx="4"/>
          </p:nvPr>
        </p:nvSpPr>
        <p:spPr>
          <a:xfrm>
            <a:off x="1247155" y="6291842"/>
            <a:ext cx="391861" cy="163258"/>
          </a:xfrm>
          <a:prstGeom prst="rect">
            <a:avLst/>
          </a:prstGeom>
        </p:spPr>
        <p:txBody>
          <a:bodyPr vert="horz" lIns="0" tIns="36000" rIns="0" bIns="36000" rtlCol="0" anchor="ctr"/>
          <a:lstStyle>
            <a:lvl1pPr algn="l">
              <a:lnSpc>
                <a:spcPts val="1088"/>
              </a:lnSpc>
              <a:defRPr sz="952">
                <a:solidFill>
                  <a:schemeClr val="tx1"/>
                </a:solidFill>
                <a:latin typeface="Source Sans Pro Light" panose="020B0403030403020204" pitchFamily="34" charset="0"/>
              </a:defRPr>
            </a:lvl1pPr>
          </a:lstStyle>
          <a:p>
            <a:fld id="{DDB4617A-E8F1-4760-BE2C-C2699903E2AD}" type="slidenum">
              <a:rPr lang="fr-CH" smtClean="0"/>
              <a:pPr/>
              <a:t>‹Nº›</a:t>
            </a:fld>
            <a:endParaRPr lang="fr-CH" dirty="0"/>
          </a:p>
        </p:txBody>
      </p:sp>
      <p:sp>
        <p:nvSpPr>
          <p:cNvPr id="19" name="Textfeld 18">
            <a:extLst>
              <a:ext uri="{FF2B5EF4-FFF2-40B4-BE49-F238E27FC236}">
                <a16:creationId xmlns:a16="http://schemas.microsoft.com/office/drawing/2014/main" id="{790E2E11-514C-49EA-B236-7E1693B759F4}"/>
              </a:ext>
            </a:extLst>
          </p:cNvPr>
          <p:cNvSpPr txBox="1"/>
          <p:nvPr userDrawn="1"/>
        </p:nvSpPr>
        <p:spPr>
          <a:xfrm>
            <a:off x="1158705" y="6279688"/>
            <a:ext cx="40076" cy="125547"/>
          </a:xfrm>
          <a:prstGeom prst="rect">
            <a:avLst/>
          </a:prstGeom>
          <a:noFill/>
        </p:spPr>
        <p:txBody>
          <a:bodyPr wrap="none" lIns="0" tIns="0" rIns="0" bIns="0" rtlCol="0">
            <a:spAutoFit/>
          </a:bodyPr>
          <a:lstStyle/>
          <a:p>
            <a:r>
              <a:rPr lang="fr-CH" sz="816" noProof="0" dirty="0">
                <a:solidFill>
                  <a:schemeClr val="tx1"/>
                </a:solidFill>
              </a:rPr>
              <a:t>/</a:t>
            </a:r>
          </a:p>
        </p:txBody>
      </p:sp>
      <p:pic>
        <p:nvPicPr>
          <p:cNvPr id="20" name="Grafik 19">
            <a:extLst>
              <a:ext uri="{FF2B5EF4-FFF2-40B4-BE49-F238E27FC236}">
                <a16:creationId xmlns:a16="http://schemas.microsoft.com/office/drawing/2014/main" id="{B8C43119-1ACE-4441-9FA7-F2FD99618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765" y="6113887"/>
            <a:ext cx="1499395" cy="334258"/>
          </a:xfrm>
          <a:prstGeom prst="rect">
            <a:avLst/>
          </a:prstGeom>
        </p:spPr>
      </p:pic>
    </p:spTree>
    <p:extLst>
      <p:ext uri="{BB962C8B-B14F-4D97-AF65-F5344CB8AC3E}">
        <p14:creationId xmlns:p14="http://schemas.microsoft.com/office/powerpoint/2010/main" val="1241351993"/>
      </p:ext>
    </p:extLst>
  </p:cSld>
  <p:clrMapOvr>
    <a:masterClrMapping/>
  </p:clrMapOvr>
  <p:extLst>
    <p:ext uri="{DCECCB84-F9BA-43D5-87BE-67443E8EF086}">
      <p15:sldGuideLst xmlns:p15="http://schemas.microsoft.com/office/powerpoint/2012/main">
        <p15:guide id="2" orient="horz" pos="41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3276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397276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0221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401942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‹Nº›</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357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‹Nº›</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56847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‹Nº›</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386589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‹Nº›</a:t>
            </a:fld>
            <a:endParaRPr lang="en-GB"/>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2205129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807D1-C0E2-4A87-B6C1-443462604F1C}" type="datetimeFigureOut">
              <a:rPr lang="en-US" smtClean="0"/>
              <a:pPr/>
              <a:t>10/18/2023</a:t>
            </a:fld>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2AC07-E740-41A9-9CAF-12D525F31A7B}" type="slidenum">
              <a:rPr lang="en-US" smtClean="0"/>
              <a:pPr/>
              <a:t>‹Nº›</a:t>
            </a:fld>
            <a:endParaRPr lang="en-US"/>
          </a:p>
        </p:txBody>
      </p:sp>
    </p:spTree>
    <p:extLst>
      <p:ext uri="{BB962C8B-B14F-4D97-AF65-F5344CB8AC3E}">
        <p14:creationId xmlns:p14="http://schemas.microsoft.com/office/powerpoint/2010/main" val="549088116"/>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ilo.org/global/research/global-reports/weso/WCMS_865332/lang--en/index.htm" TargetMode="External"/><Relationship Id="rId7" Type="http://schemas.openxmlformats.org/officeDocument/2006/relationships/hyperlink" Target="https://www.google.com/url?sa=t&amp;rct=j&amp;q=&amp;esrc=s&amp;source=web&amp;cd=&amp;cad=rja&amp;uact=8&amp;ved=2ahUKEwjRgOz-9JL_AhWhhv0HHXidBGAQFnoECAwQAQ&amp;url=https%3A%2F%2Fwww.ibm.com%2Fthought-leadership%2Finstitute-business-value%2Freport%2Fclosing-skills-gap&amp;usg=AOvVaw1B8srZlhoPdP-ofaXeAg-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2.deloitte.com/us/en/insights/focus/human-capital-trends/2017/learning-in-the-digital-age.html" TargetMode="External"/><Relationship Id="rId5" Type="http://schemas.openxmlformats.org/officeDocument/2006/relationships/hyperlink" Target="https://www.bls.gov/news.release/pdf/nlsoy.pdf" TargetMode="External"/><Relationship Id="rId4" Type="http://schemas.openxmlformats.org/officeDocument/2006/relationships/hyperlink" Target="https://go.manpowergroup.com/talent-shorta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lo.org/global/research/global-reports/weso/WCMS_865332/lang--en/index.htm" TargetMode="External"/><Relationship Id="rId7" Type="http://schemas.openxmlformats.org/officeDocument/2006/relationships/hyperlink" Target="https://www.google.com/url?sa=t&amp;rct=j&amp;q=&amp;esrc=s&amp;source=web&amp;cd=&amp;cad=rja&amp;uact=8&amp;ved=2ahUKEwjRgOz-9JL_AhWhhv0HHXidBGAQFnoECAwQAQ&amp;url=https%3A%2F%2Fwww.ibm.com%2Fthought-leadership%2Finstitute-business-value%2Freport%2Fclosing-skills-gap&amp;usg=AOvVaw1B8srZlhoPdP-ofaXeAg-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2.deloitte.com/us/en/insights/focus/human-capital-trends/2017/learning-in-the-digital-age.html" TargetMode="External"/><Relationship Id="rId5" Type="http://schemas.openxmlformats.org/officeDocument/2006/relationships/hyperlink" Target="https://www.bls.gov/news.release/pdf/nlsoy.pdf" TargetMode="External"/><Relationship Id="rId4" Type="http://schemas.openxmlformats.org/officeDocument/2006/relationships/hyperlink" Target="https://go.manpowergroup.com/talent-shortag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diagramColors" Target="../diagrams/colors2.xml"/><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7.png"/><Relationship Id="rId5" Type="http://schemas.openxmlformats.org/officeDocument/2006/relationships/diagramLayout" Target="../diagrams/layout2.xml"/><Relationship Id="rId10" Type="http://schemas.openxmlformats.org/officeDocument/2006/relationships/image" Target="../media/image16.png"/><Relationship Id="rId4" Type="http://schemas.openxmlformats.org/officeDocument/2006/relationships/diagramData" Target="../diagrams/data2.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ES" sz="4400" b="1" i="0" u="none" strike="noStrike" kern="1200" cap="none" spc="-150" normalizeH="0" baseline="0" noProof="0" dirty="0">
              <a:ln>
                <a:noFill/>
              </a:ln>
              <a:solidFill>
                <a:srgbClr val="1E2DBE"/>
              </a:solidFill>
              <a:effectLst/>
              <a:uLnTx/>
              <a:uFillTx/>
              <a:latin typeface="Overpass" panose="00000800000000000000" pitchFamily="2" charset="0"/>
              <a:ea typeface="+mj-ea"/>
              <a:cs typeface="+mj-cs"/>
              <a:sym typeface="Arial"/>
            </a:endParaRPr>
          </a:p>
        </p:txBody>
      </p:sp>
      <p:sp>
        <p:nvSpPr>
          <p:cNvPr id="4" name="Date Placeholder 3"/>
          <p:cNvSpPr>
            <a:spLocks noGrp="1"/>
          </p:cNvSpPr>
          <p:nvPr>
            <p:ph type="dt" sz="half" idx="10"/>
          </p:nvPr>
        </p:nvSpPr>
        <p:spPr/>
        <p:txBody>
          <a:bodyPr/>
          <a:lstStyle/>
          <a:p>
            <a:r>
              <a:rPr lang="en-GB"/>
              <a:t>Date: Tuesday / 30 / May / 2023</a:t>
            </a:r>
            <a:endParaRPr lang="en-GB" dirty="0"/>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pic>
        <p:nvPicPr>
          <p:cNvPr id="1028" name="Picture 4" descr="EU companies ready to take on twin green, digital transitions – EURACTIV.com">
            <a:extLst>
              <a:ext uri="{FF2B5EF4-FFF2-40B4-BE49-F238E27FC236}">
                <a16:creationId xmlns:a16="http://schemas.microsoft.com/office/drawing/2014/main" id="{24034D47-A122-0F96-42B7-3A316EE2F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7721704-8A02-6CF9-2908-4C16671ED3FC}"/>
              </a:ext>
            </a:extLst>
          </p:cNvPr>
          <p:cNvSpPr txBox="1"/>
          <p:nvPr/>
        </p:nvSpPr>
        <p:spPr>
          <a:xfrm>
            <a:off x="2944167" y="1191668"/>
            <a:ext cx="7579484" cy="1985608"/>
          </a:xfrm>
          <a:prstGeom prst="rect">
            <a:avLst/>
          </a:prstGeom>
          <a:noFill/>
        </p:spPr>
        <p:txBody>
          <a:bodyPr wrap="square">
            <a:spAutoFit/>
          </a:bodyPr>
          <a:lstStyle/>
          <a:p>
            <a:pPr algn="ctr">
              <a:lnSpc>
                <a:spcPct val="150000"/>
              </a:lnSpc>
            </a:pPr>
            <a:r>
              <a:rPr kumimoji="0" lang="en-US" sz="4400" b="1" i="0" u="none" strike="noStrike" kern="1200" cap="none" spc="-150" normalizeH="0" baseline="0" noProof="0" dirty="0">
                <a:ln>
                  <a:noFill/>
                </a:ln>
                <a:solidFill>
                  <a:schemeClr val="bg1"/>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ILO strategy on skills and lifelong learning (LLL) 2030</a:t>
            </a:r>
            <a:endParaRPr lang="en-GB" sz="4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21D1B138-6332-1B4F-3AEB-4AD96F75D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561"/>
            <a:ext cx="3323651" cy="1351708"/>
          </a:xfrm>
          <a:prstGeom prst="rect">
            <a:avLst/>
          </a:prstGeom>
        </p:spPr>
      </p:pic>
      <p:sp>
        <p:nvSpPr>
          <p:cNvPr id="7" name="TextBox 6">
            <a:extLst>
              <a:ext uri="{FF2B5EF4-FFF2-40B4-BE49-F238E27FC236}">
                <a16:creationId xmlns:a16="http://schemas.microsoft.com/office/drawing/2014/main" id="{33CEC331-57EE-4EE8-9D29-64B5EA20F1C0}"/>
              </a:ext>
            </a:extLst>
          </p:cNvPr>
          <p:cNvSpPr txBox="1"/>
          <p:nvPr/>
        </p:nvSpPr>
        <p:spPr>
          <a:xfrm>
            <a:off x="3841320" y="3871773"/>
            <a:ext cx="6164662" cy="11396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Ashwani Aggarwal, Ph.D.</a:t>
            </a:r>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Workgroup Lead (Skills Policy, Systems and Digitalization)</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International </a:t>
            </a:r>
            <a:r>
              <a:rPr kumimoji="0" lang="en-US" sz="12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Labour</a:t>
            </a:r>
            <a:r>
              <a:rPr kumimoji="0" lang="en-US" sz="12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Organization, Switzerland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aggarwal@ilo.org</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45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C892EC2-5C2D-B6C6-0F9E-D2A2FBC0F6DD}"/>
              </a:ext>
            </a:extLst>
          </p:cNvPr>
          <p:cNvSpPr/>
          <p:nvPr/>
        </p:nvSpPr>
        <p:spPr>
          <a:xfrm>
            <a:off x="3050216" y="1325999"/>
            <a:ext cx="5497665" cy="5352002"/>
          </a:xfrm>
          <a:prstGeom prst="ellipse">
            <a:avLst/>
          </a:prstGeom>
          <a:solidFill>
            <a:srgbClr val="FFFFD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Rectangle 1031">
            <a:extLst>
              <a:ext uri="{FF2B5EF4-FFF2-40B4-BE49-F238E27FC236}">
                <a16:creationId xmlns:a16="http://schemas.microsoft.com/office/drawing/2014/main" id="{89267824-8F4C-1D01-56E4-7CC95901E8B6}"/>
              </a:ext>
            </a:extLst>
          </p:cNvPr>
          <p:cNvSpPr/>
          <p:nvPr/>
        </p:nvSpPr>
        <p:spPr>
          <a:xfrm>
            <a:off x="0" y="-66939"/>
            <a:ext cx="12192000" cy="104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BF5FD"/>
              </a:solidFill>
            </a:endParaRPr>
          </a:p>
        </p:txBody>
      </p:sp>
      <p:sp>
        <p:nvSpPr>
          <p:cNvPr id="9" name="!!5obj">
            <a:extLst>
              <a:ext uri="{FF2B5EF4-FFF2-40B4-BE49-F238E27FC236}">
                <a16:creationId xmlns:a16="http://schemas.microsoft.com/office/drawing/2014/main" id="{97CD100A-3221-A94A-AEB8-4415FEC2BA50}"/>
              </a:ext>
            </a:extLst>
          </p:cNvPr>
          <p:cNvSpPr txBox="1"/>
          <p:nvPr/>
        </p:nvSpPr>
        <p:spPr>
          <a:xfrm>
            <a:off x="1559551" y="54258"/>
            <a:ext cx="9072898" cy="954107"/>
          </a:xfrm>
          <a:prstGeom prst="rect">
            <a:avLst/>
          </a:prstGeom>
          <a:noFill/>
        </p:spPr>
        <p:txBody>
          <a:bodyPr wrap="square" rtlCol="0">
            <a:spAutoFit/>
          </a:bodyPr>
          <a:lstStyle/>
          <a:p>
            <a:pPr algn="ctr"/>
            <a:r>
              <a:rPr lang="en-GB" sz="2800" b="1" dirty="0">
                <a:solidFill>
                  <a:schemeClr val="bg1"/>
                </a:solidFill>
                <a:latin typeface="Overpass" pitchFamily="2" charset="77"/>
              </a:rPr>
              <a:t>5 Objectives</a:t>
            </a:r>
          </a:p>
          <a:p>
            <a:pPr algn="ctr"/>
            <a:r>
              <a:rPr lang="en-GB" sz="2800" b="1" dirty="0">
                <a:solidFill>
                  <a:schemeClr val="bg1"/>
                </a:solidFill>
                <a:latin typeface="Overpass" pitchFamily="2" charset="77"/>
              </a:rPr>
              <a:t>What is the change we want to see?</a:t>
            </a:r>
          </a:p>
        </p:txBody>
      </p:sp>
      <p:pic>
        <p:nvPicPr>
          <p:cNvPr id="13" name="Picture 12" descr="A picture containing text, clipart&#10;&#10;Description automatically generated">
            <a:extLst>
              <a:ext uri="{FF2B5EF4-FFF2-40B4-BE49-F238E27FC236}">
                <a16:creationId xmlns:a16="http://schemas.microsoft.com/office/drawing/2014/main" id="{743D5FC0-1688-4CD9-83AC-6753F8922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777" y="4004284"/>
            <a:ext cx="1071782" cy="1071782"/>
          </a:xfrm>
          <a:prstGeom prst="rect">
            <a:avLst/>
          </a:prstGeom>
        </p:spPr>
      </p:pic>
      <p:pic>
        <p:nvPicPr>
          <p:cNvPr id="14" name="Picture 13" descr="Icon&#10;&#10;Description automatically generated">
            <a:extLst>
              <a:ext uri="{FF2B5EF4-FFF2-40B4-BE49-F238E27FC236}">
                <a16:creationId xmlns:a16="http://schemas.microsoft.com/office/drawing/2014/main" id="{7E3E096F-F0A6-43C1-B899-CE223EEDE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034" y="4006568"/>
            <a:ext cx="1071782" cy="1071782"/>
          </a:xfrm>
          <a:prstGeom prst="rect">
            <a:avLst/>
          </a:prstGeom>
        </p:spPr>
      </p:pic>
      <p:pic>
        <p:nvPicPr>
          <p:cNvPr id="20" name="Picture 19">
            <a:extLst>
              <a:ext uri="{FF2B5EF4-FFF2-40B4-BE49-F238E27FC236}">
                <a16:creationId xmlns:a16="http://schemas.microsoft.com/office/drawing/2014/main" id="{30EABA06-C4CF-4CF2-BC3F-3A34FA6A4F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377" y="5279570"/>
            <a:ext cx="946275" cy="1005850"/>
          </a:xfrm>
          <a:prstGeom prst="rect">
            <a:avLst/>
          </a:prstGeom>
        </p:spPr>
      </p:pic>
      <p:sp>
        <p:nvSpPr>
          <p:cNvPr id="23" name="TextBox 22">
            <a:extLst>
              <a:ext uri="{FF2B5EF4-FFF2-40B4-BE49-F238E27FC236}">
                <a16:creationId xmlns:a16="http://schemas.microsoft.com/office/drawing/2014/main" id="{1BB91826-365F-4A41-8414-AEC3551A67BB}"/>
              </a:ext>
            </a:extLst>
          </p:cNvPr>
          <p:cNvSpPr txBox="1"/>
          <p:nvPr/>
        </p:nvSpPr>
        <p:spPr>
          <a:xfrm>
            <a:off x="6410715" y="973674"/>
            <a:ext cx="3446717" cy="553984"/>
          </a:xfrm>
          <a:prstGeom prst="rect">
            <a:avLst/>
          </a:prstGeom>
          <a:noFill/>
        </p:spPr>
        <p:txBody>
          <a:bodyPr wrap="square" lIns="0" tIns="60946" rIns="0" bIns="0" rtlCol="0">
            <a:spAutoFit/>
          </a:bodyPr>
          <a:lstStyle/>
          <a:p>
            <a:pPr algn="just"/>
            <a:r>
              <a:rPr lang="en-US" sz="1600" b="1" dirty="0">
                <a:latin typeface="Tahoma" panose="020B0604030504040204" pitchFamily="34" charset="0"/>
                <a:ea typeface="Tahoma" panose="020B0604030504040204" pitchFamily="34" charset="0"/>
                <a:cs typeface="Tahoma" panose="020B0604030504040204" pitchFamily="34" charset="0"/>
              </a:rPr>
              <a:t>Successful individual transitions to and within </a:t>
            </a:r>
            <a:r>
              <a:rPr lang="en-US" sz="1600" b="1" dirty="0" err="1">
                <a:latin typeface="Tahoma" panose="020B0604030504040204" pitchFamily="34" charset="0"/>
                <a:ea typeface="Tahoma" panose="020B0604030504040204" pitchFamily="34" charset="0"/>
                <a:cs typeface="Tahoma" panose="020B0604030504040204" pitchFamily="34" charset="0"/>
              </a:rPr>
              <a:t>labour</a:t>
            </a:r>
            <a:r>
              <a:rPr lang="en-US" sz="1600" b="1" dirty="0">
                <a:latin typeface="Tahoma" panose="020B0604030504040204" pitchFamily="34" charset="0"/>
                <a:ea typeface="Tahoma" panose="020B0604030504040204" pitchFamily="34" charset="0"/>
                <a:cs typeface="Tahoma" panose="020B0604030504040204" pitchFamily="34" charset="0"/>
              </a:rPr>
              <a:t> markets</a:t>
            </a:r>
          </a:p>
        </p:txBody>
      </p:sp>
      <p:sp>
        <p:nvSpPr>
          <p:cNvPr id="24" name="TextBox 23">
            <a:extLst>
              <a:ext uri="{FF2B5EF4-FFF2-40B4-BE49-F238E27FC236}">
                <a16:creationId xmlns:a16="http://schemas.microsoft.com/office/drawing/2014/main" id="{98A94A32-7972-4DCE-8EA7-2D9565403AC4}"/>
              </a:ext>
            </a:extLst>
          </p:cNvPr>
          <p:cNvSpPr txBox="1"/>
          <p:nvPr/>
        </p:nvSpPr>
        <p:spPr>
          <a:xfrm>
            <a:off x="291401" y="5600618"/>
            <a:ext cx="2914023" cy="800205"/>
          </a:xfrm>
          <a:prstGeom prst="rect">
            <a:avLst/>
          </a:prstGeom>
          <a:noFill/>
        </p:spPr>
        <p:txBody>
          <a:bodyPr wrap="square" lIns="0" tIns="60946" rIns="0" bIns="0"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Improved productivity &amp; competitiveness of enterprises</a:t>
            </a:r>
          </a:p>
        </p:txBody>
      </p:sp>
      <p:sp>
        <p:nvSpPr>
          <p:cNvPr id="25" name="TextBox 24">
            <a:extLst>
              <a:ext uri="{FF2B5EF4-FFF2-40B4-BE49-F238E27FC236}">
                <a16:creationId xmlns:a16="http://schemas.microsoft.com/office/drawing/2014/main" id="{DFB1E5F0-CCDD-4D0F-A1F3-BBA0324189A0}"/>
              </a:ext>
            </a:extLst>
          </p:cNvPr>
          <p:cNvSpPr txBox="1"/>
          <p:nvPr/>
        </p:nvSpPr>
        <p:spPr>
          <a:xfrm>
            <a:off x="8862373" y="5365578"/>
            <a:ext cx="3329627" cy="553984"/>
          </a:xfrm>
          <a:prstGeom prst="rect">
            <a:avLst/>
          </a:prstGeom>
          <a:noFill/>
        </p:spPr>
        <p:txBody>
          <a:bodyPr wrap="square" lIns="0" tIns="60946" rIns="0" bIns="0"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Just transition to Digital and Green economies</a:t>
            </a:r>
          </a:p>
        </p:txBody>
      </p:sp>
      <p:pic>
        <p:nvPicPr>
          <p:cNvPr id="1026" name="Picture 2" descr="Sustainable Development Goal 5 - Wikipedia">
            <a:extLst>
              <a:ext uri="{FF2B5EF4-FFF2-40B4-BE49-F238E27FC236}">
                <a16:creationId xmlns:a16="http://schemas.microsoft.com/office/drawing/2014/main" id="{0404B614-86DC-E14D-D8DF-8ABA4CF12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668" y="2981726"/>
            <a:ext cx="1020274" cy="10202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804FC8A-BF8A-B0DE-37E0-5F7E085B3C86}"/>
              </a:ext>
            </a:extLst>
          </p:cNvPr>
          <p:cNvSpPr txBox="1"/>
          <p:nvPr/>
        </p:nvSpPr>
        <p:spPr>
          <a:xfrm>
            <a:off x="9268733" y="2566227"/>
            <a:ext cx="3073993" cy="830997"/>
          </a:xfrm>
          <a:prstGeom prst="rect">
            <a:avLst/>
          </a:prstGeom>
          <a:noFill/>
        </p:spPr>
        <p:txBody>
          <a:bodyPr wrap="square">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Gender sensitive and inclusive approach to LLL and labour markets</a:t>
            </a:r>
          </a:p>
        </p:txBody>
      </p:sp>
      <p:sp>
        <p:nvSpPr>
          <p:cNvPr id="29" name="TextBox 28">
            <a:extLst>
              <a:ext uri="{FF2B5EF4-FFF2-40B4-BE49-F238E27FC236}">
                <a16:creationId xmlns:a16="http://schemas.microsoft.com/office/drawing/2014/main" id="{E3ACDFCD-53B0-E76A-D3FF-1BE2D11C35F8}"/>
              </a:ext>
            </a:extLst>
          </p:cNvPr>
          <p:cNvSpPr txBox="1"/>
          <p:nvPr/>
        </p:nvSpPr>
        <p:spPr>
          <a:xfrm>
            <a:off x="1" y="2766039"/>
            <a:ext cx="2582693" cy="830997"/>
          </a:xfrm>
          <a:prstGeom prst="rect">
            <a:avLst/>
          </a:prstGeom>
          <a:noFill/>
        </p:spPr>
        <p:txBody>
          <a:bodyPr wrap="square">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Inclusive, resilient and sustainable economies &amp;  societies</a:t>
            </a:r>
          </a:p>
        </p:txBody>
      </p:sp>
      <p:pic>
        <p:nvPicPr>
          <p:cNvPr id="1024" name="Picture 1023">
            <a:extLst>
              <a:ext uri="{FF2B5EF4-FFF2-40B4-BE49-F238E27FC236}">
                <a16:creationId xmlns:a16="http://schemas.microsoft.com/office/drawing/2014/main" id="{03DCCFEB-3FC0-EEEC-EE04-4782E52BBE66}"/>
              </a:ext>
            </a:extLst>
          </p:cNvPr>
          <p:cNvPicPr>
            <a:picLocks noChangeAspect="1"/>
          </p:cNvPicPr>
          <p:nvPr/>
        </p:nvPicPr>
        <p:blipFill>
          <a:blip r:embed="rId7"/>
          <a:stretch>
            <a:fillRect/>
          </a:stretch>
        </p:blipFill>
        <p:spPr>
          <a:xfrm>
            <a:off x="5223788" y="727552"/>
            <a:ext cx="1051653" cy="1124812"/>
          </a:xfrm>
          <a:prstGeom prst="rect">
            <a:avLst/>
          </a:prstGeom>
        </p:spPr>
      </p:pic>
      <p:pic>
        <p:nvPicPr>
          <p:cNvPr id="1027" name="Picture 1026">
            <a:extLst>
              <a:ext uri="{FF2B5EF4-FFF2-40B4-BE49-F238E27FC236}">
                <a16:creationId xmlns:a16="http://schemas.microsoft.com/office/drawing/2014/main" id="{A3272D5B-DF0C-3FF3-992F-FC3139325E23}"/>
              </a:ext>
            </a:extLst>
          </p:cNvPr>
          <p:cNvPicPr>
            <a:picLocks noChangeAspect="1"/>
          </p:cNvPicPr>
          <p:nvPr/>
        </p:nvPicPr>
        <p:blipFill>
          <a:blip r:embed="rId8"/>
          <a:stretch>
            <a:fillRect/>
          </a:stretch>
        </p:blipFill>
        <p:spPr>
          <a:xfrm>
            <a:off x="2912169" y="5395614"/>
            <a:ext cx="1200318" cy="1047896"/>
          </a:xfrm>
          <a:prstGeom prst="rect">
            <a:avLst/>
          </a:prstGeom>
        </p:spPr>
      </p:pic>
      <p:pic>
        <p:nvPicPr>
          <p:cNvPr id="1029" name="Picture 1028">
            <a:extLst>
              <a:ext uri="{FF2B5EF4-FFF2-40B4-BE49-F238E27FC236}">
                <a16:creationId xmlns:a16="http://schemas.microsoft.com/office/drawing/2014/main" id="{7A82ABCB-22BB-5475-950F-DE7FC9EFC125}"/>
              </a:ext>
            </a:extLst>
          </p:cNvPr>
          <p:cNvPicPr>
            <a:picLocks noChangeAspect="1"/>
          </p:cNvPicPr>
          <p:nvPr/>
        </p:nvPicPr>
        <p:blipFill>
          <a:blip r:embed="rId9"/>
          <a:stretch>
            <a:fillRect/>
          </a:stretch>
        </p:blipFill>
        <p:spPr>
          <a:xfrm>
            <a:off x="8082133" y="2495049"/>
            <a:ext cx="931497" cy="1151670"/>
          </a:xfrm>
          <a:prstGeom prst="rect">
            <a:avLst/>
          </a:prstGeom>
        </p:spPr>
      </p:pic>
      <p:pic>
        <p:nvPicPr>
          <p:cNvPr id="1031" name="Picture 1030">
            <a:extLst>
              <a:ext uri="{FF2B5EF4-FFF2-40B4-BE49-F238E27FC236}">
                <a16:creationId xmlns:a16="http://schemas.microsoft.com/office/drawing/2014/main" id="{47A683E9-8F47-49C6-46D3-68C6E93851AA}"/>
              </a:ext>
            </a:extLst>
          </p:cNvPr>
          <p:cNvPicPr>
            <a:picLocks noChangeAspect="1"/>
          </p:cNvPicPr>
          <p:nvPr/>
        </p:nvPicPr>
        <p:blipFill>
          <a:blip r:embed="rId10"/>
          <a:stretch>
            <a:fillRect/>
          </a:stretch>
        </p:blipFill>
        <p:spPr>
          <a:xfrm>
            <a:off x="2582694" y="2581060"/>
            <a:ext cx="1038370" cy="1009791"/>
          </a:xfrm>
          <a:prstGeom prst="rect">
            <a:avLst/>
          </a:prstGeom>
        </p:spPr>
      </p:pic>
      <p:sp>
        <p:nvSpPr>
          <p:cNvPr id="3" name="TextBox 2">
            <a:extLst>
              <a:ext uri="{FF2B5EF4-FFF2-40B4-BE49-F238E27FC236}">
                <a16:creationId xmlns:a16="http://schemas.microsoft.com/office/drawing/2014/main" id="{BF2ACE68-2913-9435-7489-243B314011B5}"/>
              </a:ext>
            </a:extLst>
          </p:cNvPr>
          <p:cNvSpPr txBox="1"/>
          <p:nvPr/>
        </p:nvSpPr>
        <p:spPr>
          <a:xfrm>
            <a:off x="4581400" y="2281992"/>
            <a:ext cx="2435295" cy="646331"/>
          </a:xfrm>
          <a:prstGeom prst="rect">
            <a:avLst/>
          </a:prstGeom>
          <a:noFill/>
        </p:spPr>
        <p:txBody>
          <a:bodyPr wrap="square" rtlCol="0">
            <a:spAutoFit/>
          </a:bodyPr>
          <a:lstStyle/>
          <a:p>
            <a:pPr algn="ctr"/>
            <a:r>
              <a:rPr lang="en-GB" dirty="0"/>
              <a:t>To contribute to the achievement of SDGs</a:t>
            </a:r>
          </a:p>
        </p:txBody>
      </p:sp>
    </p:spTree>
    <p:extLst>
      <p:ext uri="{BB962C8B-B14F-4D97-AF65-F5344CB8AC3E}">
        <p14:creationId xmlns:p14="http://schemas.microsoft.com/office/powerpoint/2010/main" val="2347253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par>
                                <p:cTn id="46" presetID="9"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dissolve">
                                      <p:cBhvr>
                                        <p:cTn id="48" dur="500"/>
                                        <p:tgtEl>
                                          <p:spTgt spid="1026"/>
                                        </p:tgtEl>
                                      </p:cBhvr>
                                    </p:animEffect>
                                  </p:childTnLst>
                                </p:cTn>
                              </p:par>
                              <p:par>
                                <p:cTn id="49" presetID="9"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10" grpId="0"/>
      <p:bldP spid="2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enguins Background For PowerPoint - Animal PPT Tem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457"/>
            <a:ext cx="12192000" cy="68654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1671233" y="2550117"/>
            <a:ext cx="8849533" cy="1447800"/>
          </a:xfrm>
          <a:prstGeom prst="rect">
            <a:avLst/>
          </a:prstGeom>
          <a:noFill/>
          <a:ln w="9525">
            <a:noFill/>
            <a:miter lim="800000"/>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Ashwani Aggarwal</a:t>
            </a:r>
            <a:endParaRPr kumimoji="0" lang="en-US" sz="12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Workgroup Leader (Skills Policy, Systems and Digitalization)</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International </a:t>
            </a:r>
            <a:r>
              <a:rPr kumimoji="0" lang="en-US" b="1" i="0" u="none" strike="noStrike" kern="1200" cap="none" spc="0" normalizeH="0" baseline="0" noProof="0" dirty="0" err="1">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Labour</a:t>
            </a:r>
            <a:r>
              <a:rPr kumimoji="0" lang="en-US" b="1"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 Organization, Switzerland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aggarwal@ilo.org</a:t>
            </a:r>
            <a:endParaRPr kumimoji="0" lang="en-US"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AC83342D-C450-460A-EE2A-79214E600D57}"/>
              </a:ext>
            </a:extLst>
          </p:cNvPr>
          <p:cNvSpPr txBox="1"/>
          <p:nvPr/>
        </p:nvSpPr>
        <p:spPr>
          <a:xfrm>
            <a:off x="1450967" y="6388878"/>
            <a:ext cx="9453966" cy="461665"/>
          </a:xfrm>
          <a:prstGeom prst="rect">
            <a:avLst/>
          </a:prstGeom>
          <a:noFill/>
        </p:spPr>
        <p:txBody>
          <a:bodyPr wrap="square">
            <a:spAutoFit/>
          </a:bodyPr>
          <a:lstStyle/>
          <a:p>
            <a:pPr marL="0" marR="0" lvl="2" indent="0" algn="ctr" defTabSz="914400" rtl="0" eaLnBrk="1" fontAlgn="auto" latinLnBrk="0" hangingPunct="1">
              <a:lnSpc>
                <a:spcPct val="100000"/>
              </a:lnSpc>
              <a:spcBef>
                <a:spcPts val="600"/>
              </a:spcBef>
              <a:spcAft>
                <a:spcPts val="0"/>
              </a:spcAft>
              <a:buClr>
                <a:srgbClr val="FA3C4B"/>
              </a:buClr>
              <a:buSzPct val="70000"/>
              <a:buNone/>
              <a:tabLst/>
              <a:defRPr/>
            </a:pPr>
            <a:r>
              <a:rPr lang="en-GB" sz="2400" dirty="0">
                <a:solidFill>
                  <a:srgbClr val="A50021"/>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For more information, please visit www.ilo.org/skills</a:t>
            </a:r>
          </a:p>
        </p:txBody>
      </p:sp>
    </p:spTree>
    <p:custDataLst>
      <p:tags r:id="rId1"/>
    </p:custDataLst>
    <p:extLst>
      <p:ext uri="{BB962C8B-B14F-4D97-AF65-F5344CB8AC3E}">
        <p14:creationId xmlns:p14="http://schemas.microsoft.com/office/powerpoint/2010/main" val="427976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Arial" charset="0"/>
              </a:rPr>
              <a:t>Date: Monday / 01 / October / 2019</a:t>
            </a:r>
          </a:p>
        </p:txBody>
      </p:sp>
      <p:sp>
        <p:nvSpPr>
          <p:cNvPr id="2" name="Oval 1">
            <a:extLst>
              <a:ext uri="{FF2B5EF4-FFF2-40B4-BE49-F238E27FC236}">
                <a16:creationId xmlns:a16="http://schemas.microsoft.com/office/drawing/2014/main" id="{64FF1FAE-7A68-AFD0-583E-F6F9C3859BF5}"/>
              </a:ext>
            </a:extLst>
          </p:cNvPr>
          <p:cNvSpPr/>
          <p:nvPr/>
        </p:nvSpPr>
        <p:spPr>
          <a:xfrm>
            <a:off x="521383" y="4798165"/>
            <a:ext cx="1614288" cy="9302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77%</a:t>
            </a:r>
            <a:endParaRPr kumimoji="0" lang="en-GB" sz="22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EF74A642-7B24-7A84-F452-EDAE8386D2CA}"/>
              </a:ext>
            </a:extLst>
          </p:cNvPr>
          <p:cNvSpPr txBox="1"/>
          <p:nvPr/>
        </p:nvSpPr>
        <p:spPr>
          <a:xfrm>
            <a:off x="2298343" y="4607245"/>
            <a:ext cx="5355904" cy="1282402"/>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Of employers globally </a:t>
            </a:r>
            <a:r>
              <a:rPr kumimoji="0" lang="en-GB" sz="22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report difficulty finding the skilled talent they need in 2023</a:t>
            </a:r>
          </a:p>
        </p:txBody>
      </p:sp>
      <p:sp>
        <p:nvSpPr>
          <p:cNvPr id="7" name="TextBox 6">
            <a:extLst>
              <a:ext uri="{FF2B5EF4-FFF2-40B4-BE49-F238E27FC236}">
                <a16:creationId xmlns:a16="http://schemas.microsoft.com/office/drawing/2014/main" id="{F3EB9243-18FA-98CC-7A8B-D10DEDE9985B}"/>
              </a:ext>
            </a:extLst>
          </p:cNvPr>
          <p:cNvSpPr txBox="1"/>
          <p:nvPr/>
        </p:nvSpPr>
        <p:spPr>
          <a:xfrm>
            <a:off x="2350910" y="2171023"/>
            <a:ext cx="5355904" cy="469872"/>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People worldwide are unemployed, </a:t>
            </a:r>
            <a:endParaRPr kumimoji="0" lang="en-GB" sz="22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AE8A7E59-B385-07B3-E086-A74C8D59212A}"/>
              </a:ext>
            </a:extLst>
          </p:cNvPr>
          <p:cNvSpPr txBox="1"/>
          <p:nvPr/>
        </p:nvSpPr>
        <p:spPr>
          <a:xfrm>
            <a:off x="2343699" y="3459696"/>
            <a:ext cx="5355904" cy="469872"/>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youth (aged 15-24) are NEET</a:t>
            </a:r>
            <a:endParaRPr kumimoji="0" lang="en-GB" sz="22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795F2744-61F9-410D-9CA9-8200D47AEAF0}"/>
              </a:ext>
            </a:extLst>
          </p:cNvPr>
          <p:cNvSpPr txBox="1"/>
          <p:nvPr/>
        </p:nvSpPr>
        <p:spPr>
          <a:xfrm>
            <a:off x="5663952" y="6312758"/>
            <a:ext cx="64275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sng" strike="noStrike" kern="1200" cap="none" spc="0" normalizeH="0" baseline="0" noProof="0" dirty="0">
              <a:ln>
                <a:noFill/>
              </a:ln>
              <a:solidFill>
                <a:srgbClr val="230050"/>
              </a:solidFill>
              <a:effectLst/>
              <a:uLnTx/>
              <a:uFillTx/>
              <a:latin typeface="Arial" panose="020B060402020202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Sources: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3"/>
              </a:rPr>
              <a:t>ILO 2023</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4"/>
              </a:rPr>
              <a:t>Manpower Group 2023</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5"/>
              </a:rPr>
              <a:t>U.S. Bureau of Labour Statistics, 2021</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6"/>
              </a:rPr>
              <a:t>Deloitte, 2017</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7"/>
              </a:rPr>
              <a:t>IBM 2019  </a:t>
            </a:r>
            <a:r>
              <a:rPr kumimoji="0" lang="en-GB" sz="1000" b="0" i="0" u="none" strike="noStrike" kern="1200" cap="none" spc="0" normalizeH="0" baseline="0" noProof="0" dirty="0">
                <a:ln>
                  <a:noFill/>
                </a:ln>
                <a:solidFill>
                  <a:srgbClr val="333333"/>
                </a:solidFill>
                <a:effectLst/>
                <a:uLnTx/>
                <a:uFillTx/>
                <a:latin typeface="Roboto" panose="02000000000000000000" pitchFamily="2" charset="0"/>
                <a:ea typeface="+mn-ea"/>
                <a:cs typeface="Arial" charset="0"/>
                <a:hlinkClick r:id="rId7"/>
              </a:rPr>
              <a:t> </a:t>
            </a:r>
            <a:endPar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endParaRPr>
          </a:p>
        </p:txBody>
      </p:sp>
      <p:sp>
        <p:nvSpPr>
          <p:cNvPr id="8" name="Oval 7">
            <a:extLst>
              <a:ext uri="{FF2B5EF4-FFF2-40B4-BE49-F238E27FC236}">
                <a16:creationId xmlns:a16="http://schemas.microsoft.com/office/drawing/2014/main" id="{2D74ECE9-5699-25A5-F9A8-422B04542A52}"/>
              </a:ext>
            </a:extLst>
          </p:cNvPr>
          <p:cNvSpPr/>
          <p:nvPr/>
        </p:nvSpPr>
        <p:spPr>
          <a:xfrm>
            <a:off x="490539" y="3330706"/>
            <a:ext cx="1645132" cy="11699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23.5%</a:t>
            </a:r>
            <a:endParaRPr kumimoji="0" lang="en-GB" sz="22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6" name="Oval 5">
            <a:extLst>
              <a:ext uri="{FF2B5EF4-FFF2-40B4-BE49-F238E27FC236}">
                <a16:creationId xmlns:a16="http://schemas.microsoft.com/office/drawing/2014/main" id="{0524BA9C-847A-2B03-5062-E199D39F36B1}"/>
              </a:ext>
            </a:extLst>
          </p:cNvPr>
          <p:cNvSpPr/>
          <p:nvPr/>
        </p:nvSpPr>
        <p:spPr>
          <a:xfrm>
            <a:off x="521383" y="2060052"/>
            <a:ext cx="1645132" cy="97246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205 Million</a:t>
            </a:r>
            <a:endParaRPr kumimoji="0" lang="en-GB" sz="22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1028" name="Picture 4" descr="Mis-Match and Team Work">
            <a:extLst>
              <a:ext uri="{FF2B5EF4-FFF2-40B4-BE49-F238E27FC236}">
                <a16:creationId xmlns:a16="http://schemas.microsoft.com/office/drawing/2014/main" id="{8217CE23-3F41-9DC1-05FA-DC0CA8B3EB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1148" y="1129630"/>
            <a:ext cx="4381500" cy="47815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0AFFF8E1-DEA8-E0CA-C840-0E7BCE48E48D}"/>
              </a:ext>
            </a:extLst>
          </p:cNvPr>
          <p:cNvSpPr/>
          <p:nvPr/>
        </p:nvSpPr>
        <p:spPr>
          <a:xfrm>
            <a:off x="1394822" y="56401"/>
            <a:ext cx="8930706" cy="10732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3000" b="1" i="0" u="none" strike="noStrike" kern="1200" cap="none" spc="0" normalizeH="0" baseline="0" noProof="0" dirty="0">
                <a:ln>
                  <a:noFill/>
                </a:ln>
                <a:solidFill>
                  <a:srgbClr val="1E2DBE"/>
                </a:solidFill>
                <a:effectLst/>
                <a:uLnTx/>
                <a:uFillTx/>
                <a:latin typeface="Noto Sans" panose="020B0502040504020204" pitchFamily="34" charset="0"/>
                <a:ea typeface="Noto Sans" panose="020B0502040504020204" pitchFamily="34" charset="0"/>
                <a:cs typeface="Noto Sans" panose="020B0502040504020204" pitchFamily="34" charset="0"/>
              </a:rPr>
              <a:t>Mismatch between skill supply and demand continues to be a challenge</a:t>
            </a:r>
            <a:endParaRPr kumimoji="0" lang="en-GB" sz="3000" b="1" i="0" u="none" strike="noStrike" kern="1200" cap="none" spc="0" normalizeH="0" baseline="0" noProof="0" dirty="0">
              <a:ln>
                <a:noFill/>
              </a:ln>
              <a:solidFill>
                <a:srgbClr val="1E2DB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6946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3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9" grpId="0"/>
      <p:bldP spid="8"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90538" y="369197"/>
            <a:ext cx="11210924" cy="353924"/>
          </a:xfrm>
        </p:spPr>
        <p:txBody>
          <a:bodyPr/>
          <a:lstStyle/>
          <a:p>
            <a:pPr algn="ctr"/>
            <a:r>
              <a:rPr lang="it-IT" dirty="0">
                <a:solidFill>
                  <a:schemeClr val="bg1"/>
                </a:solidFill>
              </a:rPr>
              <a:t>Why is a new strategy on skills and</a:t>
            </a:r>
            <a:br>
              <a:rPr lang="it-IT" dirty="0">
                <a:solidFill>
                  <a:schemeClr val="bg1"/>
                </a:solidFill>
              </a:rPr>
            </a:br>
            <a:r>
              <a:rPr lang="it-IT" dirty="0">
                <a:solidFill>
                  <a:schemeClr val="bg1"/>
                </a:solidFill>
              </a:rPr>
              <a:t>lifelong learning needed? </a:t>
            </a:r>
            <a:endParaRPr lang="en-GB" dirty="0">
              <a:solidFill>
                <a:schemeClr val="bg1"/>
              </a:solidFill>
            </a:endParaRPr>
          </a:p>
        </p:txBody>
      </p:sp>
      <p:sp>
        <p:nvSpPr>
          <p:cNvPr id="10" name="Date Placeholder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Arial" charset="0"/>
              </a:rPr>
              <a:t>Date: Monday / 01 / October / 2019</a:t>
            </a:r>
          </a:p>
        </p:txBody>
      </p:sp>
      <p:sp>
        <p:nvSpPr>
          <p:cNvPr id="5" name="TextBox 4">
            <a:extLst>
              <a:ext uri="{FF2B5EF4-FFF2-40B4-BE49-F238E27FC236}">
                <a16:creationId xmlns:a16="http://schemas.microsoft.com/office/drawing/2014/main" id="{795F2744-61F9-410D-9CA9-8200D47AEAF0}"/>
              </a:ext>
            </a:extLst>
          </p:cNvPr>
          <p:cNvSpPr txBox="1"/>
          <p:nvPr/>
        </p:nvSpPr>
        <p:spPr>
          <a:xfrm>
            <a:off x="4265751" y="6378379"/>
            <a:ext cx="743571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sng" strike="noStrike" kern="1200" cap="none" spc="0" normalizeH="0" baseline="0" noProof="0" dirty="0">
              <a:ln>
                <a:noFill/>
              </a:ln>
              <a:solidFill>
                <a:srgbClr val="230050"/>
              </a:solidFill>
              <a:effectLst/>
              <a:uLnTx/>
              <a:uFillTx/>
              <a:latin typeface="Arial" panose="020B060402020202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Sources: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3"/>
              </a:rPr>
              <a:t>ILO 2023</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4"/>
              </a:rPr>
              <a:t>Manpower Group 2023</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5"/>
              </a:rPr>
              <a:t>U.S. Bureau of Labour Statistics, 2021</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6"/>
              </a:rPr>
              <a:t>Deloitte, 2017</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rPr>
              <a:t>; </a:t>
            </a:r>
            <a:r>
              <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hlinkClick r:id="rId7"/>
              </a:rPr>
              <a:t>IBM 2019; WEF  </a:t>
            </a:r>
            <a:r>
              <a:rPr kumimoji="0" lang="en-GB" sz="1000" b="0" i="0" u="none" strike="noStrike" kern="1200" cap="none" spc="0" normalizeH="0" baseline="0" noProof="0" dirty="0">
                <a:ln>
                  <a:noFill/>
                </a:ln>
                <a:solidFill>
                  <a:srgbClr val="333333"/>
                </a:solidFill>
                <a:effectLst/>
                <a:uLnTx/>
                <a:uFillTx/>
                <a:latin typeface="Roboto" panose="02000000000000000000" pitchFamily="2" charset="0"/>
                <a:ea typeface="+mn-ea"/>
                <a:cs typeface="Arial" charset="0"/>
                <a:hlinkClick r:id="rId7"/>
              </a:rPr>
              <a:t> </a:t>
            </a:r>
            <a:endParaRPr kumimoji="0" lang="en-GB" sz="1000" b="0" i="0" u="none" strike="noStrike" kern="1200" cap="none" spc="0" normalizeH="0" baseline="0" noProof="0" dirty="0">
              <a:ln>
                <a:noFill/>
              </a:ln>
              <a:solidFill>
                <a:srgbClr val="230050"/>
              </a:solidFill>
              <a:effectLst/>
              <a:uLnTx/>
              <a:uFillTx/>
              <a:latin typeface="Arial" panose="020B0604020202020204"/>
              <a:ea typeface="+mn-ea"/>
              <a:cs typeface="Arial" charset="0"/>
            </a:endParaRPr>
          </a:p>
        </p:txBody>
      </p:sp>
      <p:sp>
        <p:nvSpPr>
          <p:cNvPr id="20" name="Oval 19">
            <a:extLst>
              <a:ext uri="{FF2B5EF4-FFF2-40B4-BE49-F238E27FC236}">
                <a16:creationId xmlns:a16="http://schemas.microsoft.com/office/drawing/2014/main" id="{8BA9CE96-D0CF-1780-427D-E07B86F55DAC}"/>
              </a:ext>
            </a:extLst>
          </p:cNvPr>
          <p:cNvSpPr/>
          <p:nvPr/>
        </p:nvSpPr>
        <p:spPr>
          <a:xfrm>
            <a:off x="695400" y="1336723"/>
            <a:ext cx="2148349" cy="98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12.4 jobs</a:t>
            </a:r>
            <a:endParaRPr kumimoji="0" lang="en-GB"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1" name="TextBox 20">
            <a:extLst>
              <a:ext uri="{FF2B5EF4-FFF2-40B4-BE49-F238E27FC236}">
                <a16:creationId xmlns:a16="http://schemas.microsoft.com/office/drawing/2014/main" id="{359B7B02-420A-3F7E-EE31-474AD6F47D80}"/>
              </a:ext>
            </a:extLst>
          </p:cNvPr>
          <p:cNvSpPr txBox="1"/>
          <p:nvPr/>
        </p:nvSpPr>
        <p:spPr>
          <a:xfrm>
            <a:off x="4311337" y="1233551"/>
            <a:ext cx="7481543" cy="117423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Average number of jobs baby boomer had in their working life in the U.S., highly likely to increase for younger generations</a:t>
            </a:r>
            <a:endParaRPr kumimoji="0" lang="en-GB" sz="20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2" name="Oval 21">
            <a:extLst>
              <a:ext uri="{FF2B5EF4-FFF2-40B4-BE49-F238E27FC236}">
                <a16:creationId xmlns:a16="http://schemas.microsoft.com/office/drawing/2014/main" id="{57946179-768B-3FEA-53BE-7DC3E0ABC74C}"/>
              </a:ext>
            </a:extLst>
          </p:cNvPr>
          <p:cNvSpPr/>
          <p:nvPr/>
        </p:nvSpPr>
        <p:spPr>
          <a:xfrm>
            <a:off x="3793140" y="2858298"/>
            <a:ext cx="2213528" cy="1240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Up to 60 – 70 years</a:t>
            </a:r>
            <a:endParaRPr kumimoji="0" lang="en-GB"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4" name="TextBox 23">
            <a:extLst>
              <a:ext uri="{FF2B5EF4-FFF2-40B4-BE49-F238E27FC236}">
                <a16:creationId xmlns:a16="http://schemas.microsoft.com/office/drawing/2014/main" id="{3F8759D3-39AC-A93B-F491-CD1100DAA00B}"/>
              </a:ext>
            </a:extLst>
          </p:cNvPr>
          <p:cNvSpPr txBox="1"/>
          <p:nvPr/>
        </p:nvSpPr>
        <p:spPr>
          <a:xfrm>
            <a:off x="6288188" y="2998521"/>
            <a:ext cx="4366113" cy="117423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Increasing longevity:</a:t>
            </a:r>
            <a:r>
              <a:rPr kumimoji="0" lang="it-IT" sz="2000" b="1" i="0" u="none" strike="noStrike" kern="1200" cap="none" spc="0" normalizeH="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it-IT" sz="20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Likely increase in working life for new generations</a:t>
            </a:r>
            <a:endParaRPr kumimoji="0" lang="en-GB" sz="20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6" name="TextBox 25">
            <a:extLst>
              <a:ext uri="{FF2B5EF4-FFF2-40B4-BE49-F238E27FC236}">
                <a16:creationId xmlns:a16="http://schemas.microsoft.com/office/drawing/2014/main" id="{91614245-A4A4-5FFB-F4B2-D87C13B593F0}"/>
              </a:ext>
            </a:extLst>
          </p:cNvPr>
          <p:cNvSpPr txBox="1"/>
          <p:nvPr/>
        </p:nvSpPr>
        <p:spPr>
          <a:xfrm>
            <a:off x="6264599" y="4989862"/>
            <a:ext cx="6046908" cy="43556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rPr>
              <a:t>Decreasing longevity of skills</a:t>
            </a:r>
            <a:endParaRPr kumimoji="0" lang="en-GB" sz="2000" b="1" i="0" u="none" strike="noStrike" kern="1200" cap="none" spc="0" normalizeH="0" baseline="0" noProof="0" dirty="0">
              <a:ln>
                <a:noFill/>
              </a:ln>
              <a:solidFill>
                <a:srgbClr val="23005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9" name="Rectangle: Rounded Corners 28">
            <a:extLst>
              <a:ext uri="{FF2B5EF4-FFF2-40B4-BE49-F238E27FC236}">
                <a16:creationId xmlns:a16="http://schemas.microsoft.com/office/drawing/2014/main" id="{BDADF61F-1D83-86D9-0920-0F012B9D822A}"/>
              </a:ext>
            </a:extLst>
          </p:cNvPr>
          <p:cNvSpPr/>
          <p:nvPr/>
        </p:nvSpPr>
        <p:spPr>
          <a:xfrm>
            <a:off x="3731962" y="388122"/>
            <a:ext cx="6108453" cy="544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srgbClr val="1E2DBE"/>
                </a:solidFill>
                <a:effectLst/>
                <a:uLnTx/>
                <a:uFillTx/>
                <a:latin typeface="Noto Sans" panose="020B0502040504020204" pitchFamily="34" charset="0"/>
                <a:ea typeface="Noto Sans" panose="020B0502040504020204" pitchFamily="34" charset="0"/>
                <a:cs typeface="Noto Sans" panose="020B0502040504020204" pitchFamily="34" charset="0"/>
              </a:rPr>
              <a:t>Need for continuous learning</a:t>
            </a:r>
            <a:endParaRPr kumimoji="0" lang="en-GB" sz="3000" b="1" i="0" u="none" strike="noStrike" kern="1200" cap="none" spc="0" normalizeH="0" baseline="0" noProof="0" dirty="0">
              <a:ln>
                <a:noFill/>
              </a:ln>
              <a:solidFill>
                <a:srgbClr val="1E2DB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2" name="Oval 11">
            <a:extLst>
              <a:ext uri="{FF2B5EF4-FFF2-40B4-BE49-F238E27FC236}">
                <a16:creationId xmlns:a16="http://schemas.microsoft.com/office/drawing/2014/main" id="{0E2A8D55-84F6-2427-C70B-7A77C867B50B}"/>
              </a:ext>
            </a:extLst>
          </p:cNvPr>
          <p:cNvSpPr/>
          <p:nvPr/>
        </p:nvSpPr>
        <p:spPr>
          <a:xfrm>
            <a:off x="695400" y="4318995"/>
            <a:ext cx="1986711" cy="1025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10 – 15 years</a:t>
            </a:r>
            <a:endParaRPr kumimoji="0" lang="en-GB"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3" name="Oval 12">
            <a:extLst>
              <a:ext uri="{FF2B5EF4-FFF2-40B4-BE49-F238E27FC236}">
                <a16:creationId xmlns:a16="http://schemas.microsoft.com/office/drawing/2014/main" id="{476E9DE3-6365-79D5-0E44-FAD43B1BE3A9}"/>
              </a:ext>
            </a:extLst>
          </p:cNvPr>
          <p:cNvSpPr/>
          <p:nvPr/>
        </p:nvSpPr>
        <p:spPr>
          <a:xfrm>
            <a:off x="3969241" y="4512814"/>
            <a:ext cx="1478687" cy="774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5 years</a:t>
            </a:r>
            <a:endParaRPr kumimoji="0" lang="en-GB"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4" name="Isosceles Triangle 13">
            <a:extLst>
              <a:ext uri="{FF2B5EF4-FFF2-40B4-BE49-F238E27FC236}">
                <a16:creationId xmlns:a16="http://schemas.microsoft.com/office/drawing/2014/main" id="{7684431C-7000-1819-0EF1-5E98B2AC5091}"/>
              </a:ext>
            </a:extLst>
          </p:cNvPr>
          <p:cNvSpPr/>
          <p:nvPr/>
        </p:nvSpPr>
        <p:spPr>
          <a:xfrm rot="5400000">
            <a:off x="3182648" y="4629828"/>
            <a:ext cx="316585" cy="40348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7" name="Oval 16">
            <a:extLst>
              <a:ext uri="{FF2B5EF4-FFF2-40B4-BE49-F238E27FC236}">
                <a16:creationId xmlns:a16="http://schemas.microsoft.com/office/drawing/2014/main" id="{007377DE-F52F-E25E-06DE-224F77384190}"/>
              </a:ext>
            </a:extLst>
          </p:cNvPr>
          <p:cNvSpPr/>
          <p:nvPr/>
        </p:nvSpPr>
        <p:spPr>
          <a:xfrm>
            <a:off x="695400" y="2933571"/>
            <a:ext cx="1986711" cy="934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40 years</a:t>
            </a:r>
            <a:endParaRPr kumimoji="0" lang="en-GB"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8" name="Isosceles Triangle 17">
            <a:extLst>
              <a:ext uri="{FF2B5EF4-FFF2-40B4-BE49-F238E27FC236}">
                <a16:creationId xmlns:a16="http://schemas.microsoft.com/office/drawing/2014/main" id="{735BF0FA-3A22-4254-4D80-24BC1BA4AE88}"/>
              </a:ext>
            </a:extLst>
          </p:cNvPr>
          <p:cNvSpPr/>
          <p:nvPr/>
        </p:nvSpPr>
        <p:spPr>
          <a:xfrm rot="5400000">
            <a:off x="3172872" y="3245365"/>
            <a:ext cx="316585" cy="40348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9" name="TextBox 18">
            <a:extLst>
              <a:ext uri="{FF2B5EF4-FFF2-40B4-BE49-F238E27FC236}">
                <a16:creationId xmlns:a16="http://schemas.microsoft.com/office/drawing/2014/main" id="{076461DE-70CE-0F1F-B31F-509AE2A77A09}"/>
              </a:ext>
            </a:extLst>
          </p:cNvPr>
          <p:cNvSpPr txBox="1"/>
          <p:nvPr/>
        </p:nvSpPr>
        <p:spPr>
          <a:xfrm>
            <a:off x="1532518" y="5624449"/>
            <a:ext cx="3771393" cy="8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44% of workers’ core skills will change in 5 years (WEF). </a:t>
            </a:r>
            <a:endParaRPr kumimoji="0" lang="en-GB" sz="20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2255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4" grpId="0"/>
      <p:bldP spid="26" grpId="0"/>
      <p:bldP spid="12" grpId="0" animBg="1"/>
      <p:bldP spid="13" grpId="0" animBg="1"/>
      <p:bldP spid="14"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699E-0E04-EAFD-9AC7-FE5DA0E5ECFE}"/>
              </a:ext>
            </a:extLst>
          </p:cNvPr>
          <p:cNvSpPr>
            <a:spLocks noGrp="1"/>
          </p:cNvSpPr>
          <p:nvPr>
            <p:ph type="title"/>
          </p:nvPr>
        </p:nvSpPr>
        <p:spPr>
          <a:xfrm>
            <a:off x="671946" y="80121"/>
            <a:ext cx="10515600" cy="3782016"/>
          </a:xfrm>
        </p:spPr>
        <p:txBody>
          <a:bodyPr>
            <a:normAutofit/>
          </a:bodyPr>
          <a:lstStyle/>
          <a:p>
            <a:pPr>
              <a:lnSpc>
                <a:spcPct val="130000"/>
              </a:lnSpc>
              <a:spcBef>
                <a:spcPts val="1200"/>
              </a:spcBef>
            </a:pPr>
            <a:br>
              <a:rPr lang="en-US" sz="2400" b="1" dirty="0">
                <a:solidFill>
                  <a:srgbClr val="0066FF"/>
                </a:solidFill>
                <a:latin typeface="Noto Sans" panose="020B0502040504020204" pitchFamily="34" charset="0"/>
                <a:ea typeface="Noto Sans" panose="020B0502040504020204" pitchFamily="34" charset="0"/>
                <a:cs typeface="Noto Sans" panose="020B0502040504020204" pitchFamily="34" charset="0"/>
              </a:rPr>
            </a:br>
            <a:endParaRPr lang="en-KE" sz="24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Triángulo 19">
            <a:extLst>
              <a:ext uri="{FF2B5EF4-FFF2-40B4-BE49-F238E27FC236}">
                <a16:creationId xmlns:a16="http://schemas.microsoft.com/office/drawing/2014/main" id="{4AAA25B2-52F7-CBE6-837B-C6689473F285}"/>
              </a:ext>
            </a:extLst>
          </p:cNvPr>
          <p:cNvSpPr/>
          <p:nvPr/>
        </p:nvSpPr>
        <p:spPr>
          <a:xfrm rot="5400000">
            <a:off x="-32875" y="1374133"/>
            <a:ext cx="367716" cy="299405"/>
          </a:xfrm>
          <a:prstGeom prst="triangle">
            <a:avLst>
              <a:gd name="adj" fmla="val 52322"/>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2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259320-CF6F-C889-946D-3BF140A9AA3C}"/>
              </a:ext>
            </a:extLst>
          </p:cNvPr>
          <p:cNvSpPr/>
          <p:nvPr/>
        </p:nvSpPr>
        <p:spPr>
          <a:xfrm>
            <a:off x="486316" y="352420"/>
            <a:ext cx="11033738" cy="5276150"/>
          </a:xfrm>
          <a:custGeom>
            <a:avLst/>
            <a:gdLst>
              <a:gd name="connsiteX0" fmla="*/ 0 w 10515600"/>
              <a:gd name="connsiteY0" fmla="*/ 0 h 971756"/>
              <a:gd name="connsiteX1" fmla="*/ 10515600 w 10515600"/>
              <a:gd name="connsiteY1" fmla="*/ 0 h 971756"/>
              <a:gd name="connsiteX2" fmla="*/ 10515600 w 10515600"/>
              <a:gd name="connsiteY2" fmla="*/ 971756 h 971756"/>
              <a:gd name="connsiteX3" fmla="*/ 0 w 10515600"/>
              <a:gd name="connsiteY3" fmla="*/ 971756 h 971756"/>
              <a:gd name="connsiteX4" fmla="*/ 0 w 10515600"/>
              <a:gd name="connsiteY4" fmla="*/ 0 h 971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971756">
                <a:moveTo>
                  <a:pt x="0" y="0"/>
                </a:moveTo>
                <a:lnTo>
                  <a:pt x="10515600" y="0"/>
                </a:lnTo>
                <a:lnTo>
                  <a:pt x="10515600" y="971756"/>
                </a:lnTo>
                <a:lnTo>
                  <a:pt x="0" y="971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algn="ctr">
              <a:lnSpc>
                <a:spcPct val="130000"/>
              </a:lnSpc>
              <a:spcBef>
                <a:spcPts val="1200"/>
              </a:spcBef>
            </a:pPr>
            <a:r>
              <a:rPr lang="it-IT" sz="2600" b="1" dirty="0">
                <a:solidFill>
                  <a:srgbClr val="0413A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Governments &amp; social partners </a:t>
            </a:r>
            <a:r>
              <a:rPr lang="it-IT" sz="2600" dirty="0">
                <a:solidFill>
                  <a:srgbClr val="0413A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led the development of the ILO S</a:t>
            </a:r>
            <a:r>
              <a:rPr lang="en-GB" sz="2600" dirty="0" err="1">
                <a:solidFill>
                  <a:srgbClr val="0413A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trategy</a:t>
            </a:r>
            <a:r>
              <a:rPr lang="en-GB" sz="2600" dirty="0">
                <a:solidFill>
                  <a:srgbClr val="0413A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on Skills and LLL 2030</a:t>
            </a:r>
            <a:endParaRPr lang="en-US" sz="2600" dirty="0">
              <a:solidFill>
                <a:srgbClr val="0413A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agram 2">
            <a:extLst>
              <a:ext uri="{FF2B5EF4-FFF2-40B4-BE49-F238E27FC236}">
                <a16:creationId xmlns:a16="http://schemas.microsoft.com/office/drawing/2014/main" id="{3D6861B2-5F59-B01C-7C6D-02705D6EAD19}"/>
              </a:ext>
            </a:extLst>
          </p:cNvPr>
          <p:cNvGraphicFramePr/>
          <p:nvPr>
            <p:extLst>
              <p:ext uri="{D42A27DB-BD31-4B8C-83A1-F6EECF244321}">
                <p14:modId xmlns:p14="http://schemas.microsoft.com/office/powerpoint/2010/main" val="3096716308"/>
              </p:ext>
            </p:extLst>
          </p:nvPr>
        </p:nvGraphicFramePr>
        <p:xfrm>
          <a:off x="300686" y="1339977"/>
          <a:ext cx="11664006" cy="5437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1" nodeType="clickEffect">
                                  <p:stCondLst>
                                    <p:cond delay="0"/>
                                  </p:stCondLst>
                                  <p:childTnLst>
                                    <p:set>
                                      <p:cBhvr>
                                        <p:cTn id="6" dur="1" fill="hold">
                                          <p:stCondLst>
                                            <p:cond delay="0"/>
                                          </p:stCondLst>
                                        </p:cTn>
                                        <p:tgtEl>
                                          <p:spTgt spid="3">
                                            <p:graphicEl>
                                              <a:dgm id="{E5812105-A28C-4B68-8FF1-D35BABCFD123}"/>
                                            </p:graphicEl>
                                          </p:spTgt>
                                        </p:tgtEl>
                                        <p:attrNameLst>
                                          <p:attrName>style.visibility</p:attrName>
                                        </p:attrNameLst>
                                      </p:cBhvr>
                                      <p:to>
                                        <p:strVal val="visible"/>
                                      </p:to>
                                    </p:set>
                                    <p:anim calcmode="lin" valueType="num">
                                      <p:cBhvr additive="base">
                                        <p:cTn id="7" dur="500"/>
                                        <p:tgtEl>
                                          <p:spTgt spid="3">
                                            <p:graphicEl>
                                              <a:dgm id="{E5812105-A28C-4B68-8FF1-D35BABCFD123}"/>
                                            </p:graphic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graphicEl>
                                              <a:dgm id="{E5812105-A28C-4B68-8FF1-D35BABCFD123}"/>
                                            </p:graphicEl>
                                          </p:spTgt>
                                        </p:tgtEl>
                                      </p:cBhvr>
                                    </p:animEffect>
                                  </p:childTnLst>
                                </p:cTn>
                              </p:par>
                              <p:par>
                                <p:cTn id="9" presetID="12" presetClass="entr" presetSubtype="8" fill="hold" grpId="1" nodeType="withEffect">
                                  <p:stCondLst>
                                    <p:cond delay="0"/>
                                  </p:stCondLst>
                                  <p:childTnLst>
                                    <p:set>
                                      <p:cBhvr>
                                        <p:cTn id="10" dur="1" fill="hold">
                                          <p:stCondLst>
                                            <p:cond delay="0"/>
                                          </p:stCondLst>
                                        </p:cTn>
                                        <p:tgtEl>
                                          <p:spTgt spid="3">
                                            <p:graphicEl>
                                              <a:dgm id="{92AD8E69-D79E-4AE7-ABEB-7F0513636B65}"/>
                                            </p:graphicEl>
                                          </p:spTgt>
                                        </p:tgtEl>
                                        <p:attrNameLst>
                                          <p:attrName>style.visibility</p:attrName>
                                        </p:attrNameLst>
                                      </p:cBhvr>
                                      <p:to>
                                        <p:strVal val="visible"/>
                                      </p:to>
                                    </p:set>
                                    <p:anim calcmode="lin" valueType="num">
                                      <p:cBhvr additive="base">
                                        <p:cTn id="11" dur="500"/>
                                        <p:tgtEl>
                                          <p:spTgt spid="3">
                                            <p:graphicEl>
                                              <a:dgm id="{92AD8E69-D79E-4AE7-ABEB-7F0513636B65}"/>
                                            </p:graphicEl>
                                          </p:spTgt>
                                        </p:tgtEl>
                                        <p:attrNameLst>
                                          <p:attrName>ppt_x</p:attrName>
                                        </p:attrNameLst>
                                      </p:cBhvr>
                                      <p:tavLst>
                                        <p:tav tm="0">
                                          <p:val>
                                            <p:strVal val="#ppt_x-#ppt_w*1.125000"/>
                                          </p:val>
                                        </p:tav>
                                        <p:tav tm="100000">
                                          <p:val>
                                            <p:strVal val="#ppt_x"/>
                                          </p:val>
                                        </p:tav>
                                      </p:tavLst>
                                    </p:anim>
                                    <p:animEffect transition="in" filter="wipe(right)">
                                      <p:cBhvr>
                                        <p:cTn id="12" dur="500"/>
                                        <p:tgtEl>
                                          <p:spTgt spid="3">
                                            <p:graphicEl>
                                              <a:dgm id="{92AD8E69-D79E-4AE7-ABEB-7F0513636B6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1" nodeType="clickEffect">
                                  <p:stCondLst>
                                    <p:cond delay="0"/>
                                  </p:stCondLst>
                                  <p:childTnLst>
                                    <p:set>
                                      <p:cBhvr>
                                        <p:cTn id="16" dur="1" fill="hold">
                                          <p:stCondLst>
                                            <p:cond delay="0"/>
                                          </p:stCondLst>
                                        </p:cTn>
                                        <p:tgtEl>
                                          <p:spTgt spid="3">
                                            <p:graphicEl>
                                              <a:dgm id="{85AF01E4-44ED-402C-9A63-9AC1993425E2}"/>
                                            </p:graphicEl>
                                          </p:spTgt>
                                        </p:tgtEl>
                                        <p:attrNameLst>
                                          <p:attrName>style.visibility</p:attrName>
                                        </p:attrNameLst>
                                      </p:cBhvr>
                                      <p:to>
                                        <p:strVal val="visible"/>
                                      </p:to>
                                    </p:set>
                                    <p:anim calcmode="lin" valueType="num">
                                      <p:cBhvr additive="base">
                                        <p:cTn id="17" dur="500"/>
                                        <p:tgtEl>
                                          <p:spTgt spid="3">
                                            <p:graphicEl>
                                              <a:dgm id="{85AF01E4-44ED-402C-9A63-9AC1993425E2}"/>
                                            </p:graphicEl>
                                          </p:spTgt>
                                        </p:tgtEl>
                                        <p:attrNameLst>
                                          <p:attrName>ppt_x</p:attrName>
                                        </p:attrNameLst>
                                      </p:cBhvr>
                                      <p:tavLst>
                                        <p:tav tm="0">
                                          <p:val>
                                            <p:strVal val="#ppt_x-#ppt_w*1.125000"/>
                                          </p:val>
                                        </p:tav>
                                        <p:tav tm="100000">
                                          <p:val>
                                            <p:strVal val="#ppt_x"/>
                                          </p:val>
                                        </p:tav>
                                      </p:tavLst>
                                    </p:anim>
                                    <p:animEffect transition="in" filter="wipe(right)">
                                      <p:cBhvr>
                                        <p:cTn id="18" dur="500"/>
                                        <p:tgtEl>
                                          <p:spTgt spid="3">
                                            <p:graphicEl>
                                              <a:dgm id="{85AF01E4-44ED-402C-9A63-9AC1993425E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1" nodeType="clickEffect">
                                  <p:stCondLst>
                                    <p:cond delay="0"/>
                                  </p:stCondLst>
                                  <p:childTnLst>
                                    <p:set>
                                      <p:cBhvr>
                                        <p:cTn id="22" dur="1" fill="hold">
                                          <p:stCondLst>
                                            <p:cond delay="0"/>
                                          </p:stCondLst>
                                        </p:cTn>
                                        <p:tgtEl>
                                          <p:spTgt spid="3">
                                            <p:graphicEl>
                                              <a:dgm id="{DBA4C94C-F551-473F-916F-649309A707C5}"/>
                                            </p:graphicEl>
                                          </p:spTgt>
                                        </p:tgtEl>
                                        <p:attrNameLst>
                                          <p:attrName>style.visibility</p:attrName>
                                        </p:attrNameLst>
                                      </p:cBhvr>
                                      <p:to>
                                        <p:strVal val="visible"/>
                                      </p:to>
                                    </p:set>
                                    <p:anim calcmode="lin" valueType="num">
                                      <p:cBhvr additive="base">
                                        <p:cTn id="23" dur="500"/>
                                        <p:tgtEl>
                                          <p:spTgt spid="3">
                                            <p:graphicEl>
                                              <a:dgm id="{DBA4C94C-F551-473F-916F-649309A707C5}"/>
                                            </p:graphicEl>
                                          </p:spTgt>
                                        </p:tgtEl>
                                        <p:attrNameLst>
                                          <p:attrName>ppt_x</p:attrName>
                                        </p:attrNameLst>
                                      </p:cBhvr>
                                      <p:tavLst>
                                        <p:tav tm="0">
                                          <p:val>
                                            <p:strVal val="#ppt_x-#ppt_w*1.125000"/>
                                          </p:val>
                                        </p:tav>
                                        <p:tav tm="100000">
                                          <p:val>
                                            <p:strVal val="#ppt_x"/>
                                          </p:val>
                                        </p:tav>
                                      </p:tavLst>
                                    </p:anim>
                                    <p:animEffect transition="in" filter="wipe(right)">
                                      <p:cBhvr>
                                        <p:cTn id="24" dur="500"/>
                                        <p:tgtEl>
                                          <p:spTgt spid="3">
                                            <p:graphicEl>
                                              <a:dgm id="{DBA4C94C-F551-473F-916F-649309A707C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1" nodeType="clickEffect">
                                  <p:stCondLst>
                                    <p:cond delay="0"/>
                                  </p:stCondLst>
                                  <p:childTnLst>
                                    <p:set>
                                      <p:cBhvr>
                                        <p:cTn id="28" dur="1" fill="hold">
                                          <p:stCondLst>
                                            <p:cond delay="0"/>
                                          </p:stCondLst>
                                        </p:cTn>
                                        <p:tgtEl>
                                          <p:spTgt spid="3">
                                            <p:graphicEl>
                                              <a:dgm id="{FA98C91C-9796-46E8-B063-E471B41F18F8}"/>
                                            </p:graphicEl>
                                          </p:spTgt>
                                        </p:tgtEl>
                                        <p:attrNameLst>
                                          <p:attrName>style.visibility</p:attrName>
                                        </p:attrNameLst>
                                      </p:cBhvr>
                                      <p:to>
                                        <p:strVal val="visible"/>
                                      </p:to>
                                    </p:set>
                                    <p:anim calcmode="lin" valueType="num">
                                      <p:cBhvr additive="base">
                                        <p:cTn id="29" dur="500"/>
                                        <p:tgtEl>
                                          <p:spTgt spid="3">
                                            <p:graphicEl>
                                              <a:dgm id="{FA98C91C-9796-46E8-B063-E471B41F18F8}"/>
                                            </p:graphicEl>
                                          </p:spTgt>
                                        </p:tgtEl>
                                        <p:attrNameLst>
                                          <p:attrName>ppt_x</p:attrName>
                                        </p:attrNameLst>
                                      </p:cBhvr>
                                      <p:tavLst>
                                        <p:tav tm="0">
                                          <p:val>
                                            <p:strVal val="#ppt_x-#ppt_w*1.125000"/>
                                          </p:val>
                                        </p:tav>
                                        <p:tav tm="100000">
                                          <p:val>
                                            <p:strVal val="#ppt_x"/>
                                          </p:val>
                                        </p:tav>
                                      </p:tavLst>
                                    </p:anim>
                                    <p:animEffect transition="in" filter="wipe(right)">
                                      <p:cBhvr>
                                        <p:cTn id="30" dur="500"/>
                                        <p:tgtEl>
                                          <p:spTgt spid="3">
                                            <p:graphicEl>
                                              <a:dgm id="{FA98C91C-9796-46E8-B063-E471B41F18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1"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3A33E1-2DDB-C4DC-073C-1D4568265A0D}"/>
              </a:ext>
            </a:extLst>
          </p:cNvPr>
          <p:cNvSpPr/>
          <p:nvPr/>
        </p:nvSpPr>
        <p:spPr>
          <a:xfrm>
            <a:off x="0" y="-66940"/>
            <a:ext cx="12192000" cy="12535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BF5FD"/>
              </a:solidFill>
              <a:effectLst/>
              <a:uLnTx/>
              <a:uFillTx/>
              <a:latin typeface="Arial" panose="020B0604020202020204"/>
              <a:ea typeface="+mn-ea"/>
              <a:cs typeface="+mn-cs"/>
            </a:endParaRPr>
          </a:p>
        </p:txBody>
      </p:sp>
      <p:sp>
        <p:nvSpPr>
          <p:cNvPr id="4" name="Date Placeholder 3">
            <a:extLst>
              <a:ext uri="{FF2B5EF4-FFF2-40B4-BE49-F238E27FC236}">
                <a16:creationId xmlns:a16="http://schemas.microsoft.com/office/drawing/2014/main" id="{E2B00D01-71CC-74BA-3806-AF18A11C86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pic>
        <p:nvPicPr>
          <p:cNvPr id="15" name="Picture 14" descr="A picture containing text, font, graphics, logo&#10;&#10;Description automatically generated">
            <a:extLst>
              <a:ext uri="{FF2B5EF4-FFF2-40B4-BE49-F238E27FC236}">
                <a16:creationId xmlns:a16="http://schemas.microsoft.com/office/drawing/2014/main" id="{2DE45CF8-2834-58F8-0CD0-75B0825B1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0" y="185857"/>
            <a:ext cx="1118317" cy="403079"/>
          </a:xfrm>
          <a:prstGeom prst="rect">
            <a:avLst/>
          </a:prstGeom>
        </p:spPr>
      </p:pic>
      <p:sp>
        <p:nvSpPr>
          <p:cNvPr id="16" name="Title 1">
            <a:extLst>
              <a:ext uri="{FF2B5EF4-FFF2-40B4-BE49-F238E27FC236}">
                <a16:creationId xmlns:a16="http://schemas.microsoft.com/office/drawing/2014/main" id="{08864086-26E4-7546-A7B4-AC11334FAC0C}"/>
              </a:ext>
            </a:extLst>
          </p:cNvPr>
          <p:cNvSpPr txBox="1">
            <a:spLocks/>
          </p:cNvSpPr>
          <p:nvPr/>
        </p:nvSpPr>
        <p:spPr>
          <a:xfrm>
            <a:off x="0" y="72000"/>
            <a:ext cx="12192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ts val="2400"/>
              </a:spcBef>
              <a:spcAft>
                <a:spcPts val="60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Theory of change</a:t>
            </a:r>
            <a:br>
              <a:rPr kumimoji="0" lang="it-IT" sz="2500" b="1" i="0" u="none" strike="noStrike" kern="1200" cap="none" spc="0" normalizeH="0" baseline="0" noProof="0" dirty="0">
                <a:ln>
                  <a:noFill/>
                </a:ln>
                <a:solidFill>
                  <a:srgbClr val="1E2DBE"/>
                </a:solidFill>
                <a:effectLst/>
                <a:uLnTx/>
                <a:uFillTx/>
                <a:latin typeface="Arial" panose="020B0604020202020204"/>
                <a:ea typeface="+mj-ea"/>
                <a:cs typeface="+mj-cs"/>
              </a:rPr>
            </a:br>
            <a:r>
              <a:rPr kumimoji="0" lang="en-GB" sz="1800" b="1" i="0" u="none" strike="noStrike" kern="1200" cap="none" spc="0" normalizeH="0" baseline="0" noProof="0" dirty="0">
                <a:ln>
                  <a:noFill/>
                </a:ln>
                <a:solidFill>
                  <a:srgbClr val="FA3C4B"/>
                </a:solidFill>
                <a:effectLst/>
                <a:uLnTx/>
                <a:uFillTx/>
                <a:latin typeface="Arial" panose="020B0604020202020204"/>
                <a:ea typeface="+mj-ea"/>
                <a:cs typeface="+mj-cs"/>
              </a:rPr>
              <a:t>How improved skill systems can </a:t>
            </a:r>
            <a:br>
              <a:rPr kumimoji="0" lang="en-GB" sz="1800" b="1" i="0" u="none" strike="noStrike" kern="1200" cap="none" spc="0" normalizeH="0" baseline="0" noProof="0" dirty="0">
                <a:ln>
                  <a:noFill/>
                </a:ln>
                <a:solidFill>
                  <a:srgbClr val="FA3C4B"/>
                </a:solidFill>
                <a:effectLst/>
                <a:uLnTx/>
                <a:uFillTx/>
                <a:latin typeface="Arial" panose="020B0604020202020204"/>
                <a:ea typeface="+mj-ea"/>
                <a:cs typeface="+mj-cs"/>
              </a:rPr>
            </a:br>
            <a:r>
              <a:rPr kumimoji="0" lang="en-GB" sz="1800" b="1" i="0" u="none" strike="noStrike" kern="1200" cap="none" spc="0" normalizeH="0" baseline="0" noProof="0" dirty="0">
                <a:ln>
                  <a:noFill/>
                </a:ln>
                <a:solidFill>
                  <a:srgbClr val="FA3C4B"/>
                </a:solidFill>
                <a:effectLst/>
                <a:uLnTx/>
                <a:uFillTx/>
                <a:latin typeface="Arial" panose="020B0604020202020204"/>
                <a:ea typeface="+mj-ea"/>
                <a:cs typeface="+mj-cs"/>
              </a:rPr>
              <a:t>contribute to sustainable development</a:t>
            </a:r>
            <a:br>
              <a:rPr kumimoji="0" lang="en-GB" sz="1800" b="1" i="0" u="none" strike="noStrike" kern="1200" cap="none" spc="0" normalizeH="0" baseline="0" noProof="0" dirty="0">
                <a:ln>
                  <a:noFill/>
                </a:ln>
                <a:solidFill>
                  <a:srgbClr val="FA3C4B"/>
                </a:solidFill>
                <a:effectLst/>
                <a:uLnTx/>
                <a:uFillTx/>
                <a:latin typeface="Arial" panose="020B0604020202020204"/>
                <a:ea typeface="+mj-ea"/>
                <a:cs typeface="+mj-cs"/>
              </a:rPr>
            </a:br>
            <a:endParaRPr kumimoji="0" lang="en-GB" sz="2500" b="1" i="0" u="none" strike="noStrike" kern="1200" cap="none" spc="0" normalizeH="0" baseline="0" noProof="0" dirty="0">
              <a:ln>
                <a:noFill/>
              </a:ln>
              <a:solidFill>
                <a:srgbClr val="1E2DBE"/>
              </a:solidFill>
              <a:effectLst/>
              <a:uLnTx/>
              <a:uFillTx/>
              <a:latin typeface="Arial" panose="020B0604020202020204"/>
              <a:ea typeface="+mj-ea"/>
              <a:cs typeface="+mj-cs"/>
            </a:endParaRPr>
          </a:p>
        </p:txBody>
      </p:sp>
      <p:sp>
        <p:nvSpPr>
          <p:cNvPr id="19" name="Oval 18">
            <a:extLst>
              <a:ext uri="{FF2B5EF4-FFF2-40B4-BE49-F238E27FC236}">
                <a16:creationId xmlns:a16="http://schemas.microsoft.com/office/drawing/2014/main" id="{6F5507D4-E88E-E874-C522-66B2DE0EE7B2}"/>
              </a:ext>
            </a:extLst>
          </p:cNvPr>
          <p:cNvSpPr/>
          <p:nvPr/>
        </p:nvSpPr>
        <p:spPr>
          <a:xfrm>
            <a:off x="4540448" y="1847316"/>
            <a:ext cx="3263584" cy="316336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Transformations needed in skills systems to address the challenges </a:t>
            </a:r>
            <a:endParaRPr kumimoji="0" lang="en-GB"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5pillar">
            <a:extLst>
              <a:ext uri="{FF2B5EF4-FFF2-40B4-BE49-F238E27FC236}">
                <a16:creationId xmlns:a16="http://schemas.microsoft.com/office/drawing/2014/main" id="{F0DC8048-FEB0-F0F3-735A-B00B62EBC777}"/>
              </a:ext>
            </a:extLst>
          </p:cNvPr>
          <p:cNvSpPr/>
          <p:nvPr/>
        </p:nvSpPr>
        <p:spPr>
          <a:xfrm>
            <a:off x="5052447" y="4980662"/>
            <a:ext cx="2623896" cy="1330373"/>
          </a:xfrm>
          <a:prstGeom prst="round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1E2DB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1E2DBE"/>
                </a:solidFill>
                <a:effectLst/>
                <a:uLnTx/>
                <a:uFillTx/>
                <a:latin typeface="Tahoma" panose="020B0604030504040204" pitchFamily="34" charset="0"/>
                <a:ea typeface="Tahoma" panose="020B0604030504040204" pitchFamily="34" charset="0"/>
                <a:cs typeface="Tahoma" panose="020B0604030504040204" pitchFamily="34" charset="0"/>
              </a:rPr>
              <a:t>representing short- to medium-term outcomes</a:t>
            </a:r>
            <a:endParaRPr kumimoji="0" lang="en-GB" sz="1800" b="1" i="0" u="none" strike="noStrike" kern="1200" cap="none" spc="0" normalizeH="0" baseline="0" noProof="0" dirty="0">
              <a:ln>
                <a:noFill/>
              </a:ln>
              <a:solidFill>
                <a:srgbClr val="1E2DB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FEC916F2-52DB-0353-2AAF-FD6EDFFF0C39}"/>
              </a:ext>
            </a:extLst>
          </p:cNvPr>
          <p:cNvSpPr txBox="1"/>
          <p:nvPr/>
        </p:nvSpPr>
        <p:spPr>
          <a:xfrm>
            <a:off x="5680038" y="5032198"/>
            <a:ext cx="1398494" cy="430887"/>
          </a:xfrm>
          <a:prstGeom prst="rect">
            <a:avLst/>
          </a:prstGeom>
          <a:noFill/>
        </p:spPr>
        <p:txBody>
          <a:bodyPr wrap="square" rtlCol="0">
            <a:spAutoFit/>
          </a:bodyPr>
          <a:lstStyle/>
          <a:p>
            <a:r>
              <a:rPr kumimoji="0" lang="it-IT" sz="2200" b="1" i="0" u="none" strike="noStrike" kern="1200" cap="none" spc="0" normalizeH="0" baseline="0" noProof="0" dirty="0">
                <a:ln>
                  <a:noFill/>
                </a:ln>
                <a:solidFill>
                  <a:srgbClr val="1E2DB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5 pillars</a:t>
            </a:r>
            <a:endParaRPr lang="en-GB" sz="2200" dirty="0"/>
          </a:p>
        </p:txBody>
      </p:sp>
    </p:spTree>
    <p:extLst>
      <p:ext uri="{BB962C8B-B14F-4D97-AF65-F5344CB8AC3E}">
        <p14:creationId xmlns:p14="http://schemas.microsoft.com/office/powerpoint/2010/main" val="1150206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eek temple building vector greek roman pillar architecture ancient column illustration from greece rome marble antique house parthenon acropolis temple court bank 3d icon on white baackground">
            <a:extLst>
              <a:ext uri="{FF2B5EF4-FFF2-40B4-BE49-F238E27FC236}">
                <a16:creationId xmlns:a16="http://schemas.microsoft.com/office/drawing/2014/main" id="{4ED8503E-75C5-4B8A-34BC-98B827CC9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68" y="-324853"/>
            <a:ext cx="12305654" cy="752646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855B880-CBC3-3D4C-39A9-67EE9270B28F}"/>
              </a:ext>
            </a:extLst>
          </p:cNvPr>
          <p:cNvSpPr>
            <a:spLocks noGrp="1"/>
          </p:cNvSpPr>
          <p:nvPr>
            <p:ph type="dt" sz="half" idx="10"/>
          </p:nvPr>
        </p:nvSpPr>
        <p:spPr/>
        <p:txBody>
          <a:bodyPr/>
          <a:lstStyle/>
          <a:p>
            <a:r>
              <a:rPr lang="en-GB"/>
              <a:t>Date: Monday / 01 / October / 2019</a:t>
            </a:r>
          </a:p>
        </p:txBody>
      </p:sp>
      <p:sp>
        <p:nvSpPr>
          <p:cNvPr id="7" name="Rectangle 6">
            <a:extLst>
              <a:ext uri="{FF2B5EF4-FFF2-40B4-BE49-F238E27FC236}">
                <a16:creationId xmlns:a16="http://schemas.microsoft.com/office/drawing/2014/main" id="{3BD7B82F-CCDD-C77F-4A16-6CE77823BF62}"/>
              </a:ext>
            </a:extLst>
          </p:cNvPr>
          <p:cNvSpPr/>
          <p:nvPr/>
        </p:nvSpPr>
        <p:spPr>
          <a:xfrm>
            <a:off x="817456" y="3056021"/>
            <a:ext cx="1787020" cy="2258532"/>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Improved policies, governance and financing</a:t>
            </a:r>
          </a:p>
        </p:txBody>
      </p:sp>
      <p:sp>
        <p:nvSpPr>
          <p:cNvPr id="8" name="Rectangle 7">
            <a:extLst>
              <a:ext uri="{FF2B5EF4-FFF2-40B4-BE49-F238E27FC236}">
                <a16:creationId xmlns:a16="http://schemas.microsoft.com/office/drawing/2014/main" id="{7B5EC724-B922-871D-D80A-350B379BB4C7}"/>
              </a:ext>
            </a:extLst>
          </p:cNvPr>
          <p:cNvSpPr/>
          <p:nvPr/>
        </p:nvSpPr>
        <p:spPr>
          <a:xfrm>
            <a:off x="2878814" y="3065203"/>
            <a:ext cx="1787020" cy="2258532"/>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Strengthened</a:t>
            </a:r>
            <a:r>
              <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skills needs  intelligence</a:t>
            </a:r>
          </a:p>
        </p:txBody>
      </p:sp>
      <p:sp>
        <p:nvSpPr>
          <p:cNvPr id="9" name="Rectangle 8">
            <a:extLst>
              <a:ext uri="{FF2B5EF4-FFF2-40B4-BE49-F238E27FC236}">
                <a16:creationId xmlns:a16="http://schemas.microsoft.com/office/drawing/2014/main" id="{4CDBB0B9-FAC4-FAFD-FF4A-967D130680A3}"/>
              </a:ext>
            </a:extLst>
          </p:cNvPr>
          <p:cNvSpPr/>
          <p:nvPr/>
        </p:nvSpPr>
        <p:spPr>
          <a:xfrm>
            <a:off x="4964849" y="3069078"/>
            <a:ext cx="1787020" cy="2258532"/>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Innovative, flexible learning programs</a:t>
            </a:r>
          </a:p>
          <a:p>
            <a:pPr algn="ctr">
              <a:lnSpc>
                <a:spcPct val="120000"/>
              </a:lnSpc>
            </a:pPr>
            <a:r>
              <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&amp; pathways</a:t>
            </a:r>
          </a:p>
        </p:txBody>
      </p:sp>
      <p:sp>
        <p:nvSpPr>
          <p:cNvPr id="10" name="Rectangle 9">
            <a:extLst>
              <a:ext uri="{FF2B5EF4-FFF2-40B4-BE49-F238E27FC236}">
                <a16:creationId xmlns:a16="http://schemas.microsoft.com/office/drawing/2014/main" id="{132728BE-D03F-752B-D77B-100B7D0F1E7A}"/>
              </a:ext>
            </a:extLst>
          </p:cNvPr>
          <p:cNvSpPr/>
          <p:nvPr/>
        </p:nvSpPr>
        <p:spPr>
          <a:xfrm>
            <a:off x="7078243" y="3056021"/>
            <a:ext cx="1787020" cy="2258532"/>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Inclusive skills programs</a:t>
            </a:r>
          </a:p>
        </p:txBody>
      </p:sp>
      <p:sp>
        <p:nvSpPr>
          <p:cNvPr id="11" name="Rectangle 10">
            <a:extLst>
              <a:ext uri="{FF2B5EF4-FFF2-40B4-BE49-F238E27FC236}">
                <a16:creationId xmlns:a16="http://schemas.microsoft.com/office/drawing/2014/main" id="{8B0EB7C0-B35E-96DB-99AE-9C35A1DAFAED}"/>
              </a:ext>
            </a:extLst>
          </p:cNvPr>
          <p:cNvSpPr/>
          <p:nvPr/>
        </p:nvSpPr>
        <p:spPr>
          <a:xfrm>
            <a:off x="9139601" y="3065203"/>
            <a:ext cx="1891542" cy="2258532"/>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Quality</a:t>
            </a:r>
          </a:p>
          <a:p>
            <a:pPr algn="ctr">
              <a:lnSpc>
                <a:spcPct val="120000"/>
              </a:lnSpc>
            </a:pPr>
            <a:r>
              <a:rPr lang="en-GB"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apprenticeship</a:t>
            </a:r>
          </a:p>
          <a:p>
            <a:pPr algn="ctr">
              <a:lnSpc>
                <a:spcPct val="120000"/>
              </a:lnSpc>
            </a:pPr>
            <a:r>
              <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&amp; WBL</a:t>
            </a:r>
          </a:p>
        </p:txBody>
      </p:sp>
      <p:sp>
        <p:nvSpPr>
          <p:cNvPr id="15" name="!!5pillar">
            <a:extLst>
              <a:ext uri="{FF2B5EF4-FFF2-40B4-BE49-F238E27FC236}">
                <a16:creationId xmlns:a16="http://schemas.microsoft.com/office/drawing/2014/main" id="{1153E3C3-2714-B249-C052-72ECBA28B629}"/>
              </a:ext>
            </a:extLst>
          </p:cNvPr>
          <p:cNvSpPr txBox="1"/>
          <p:nvPr/>
        </p:nvSpPr>
        <p:spPr>
          <a:xfrm>
            <a:off x="1257826" y="969995"/>
            <a:ext cx="9082007" cy="954107"/>
          </a:xfrm>
          <a:prstGeom prst="rect">
            <a:avLst/>
          </a:prstGeom>
          <a:noFill/>
        </p:spPr>
        <p:txBody>
          <a:bodyPr wrap="square">
            <a:spAutoFit/>
          </a:bodyPr>
          <a:lstStyle/>
          <a:p>
            <a:pPr algn="ctr"/>
            <a:r>
              <a:rPr lang="it-IT" sz="2800" b="1" dirty="0">
                <a:solidFill>
                  <a:srgbClr val="816901"/>
                </a:solidFill>
                <a:effectLst>
                  <a:outerShdw blurRad="38100" dist="38100" dir="2700000" algn="tl">
                    <a:srgbClr val="000000">
                      <a:alpha val="43137"/>
                    </a:srgbClr>
                  </a:outerShdw>
                </a:effectLst>
              </a:rPr>
              <a:t> </a:t>
            </a:r>
          </a:p>
          <a:p>
            <a:r>
              <a:rPr lang="it-IT" sz="2800" b="1" dirty="0">
                <a:solidFill>
                  <a:srgbClr val="816901"/>
                </a:solidFill>
                <a:effectLst>
                  <a:outerShdw blurRad="38100" dist="38100" dir="2700000" algn="tl">
                    <a:srgbClr val="000000">
                      <a:alpha val="43137"/>
                    </a:srgbClr>
                  </a:outerShdw>
                </a:effectLst>
              </a:rPr>
              <a:t>for an effective, responsive &amp; efficient Skills System</a:t>
            </a:r>
            <a:endParaRPr lang="en-GB" sz="2800" b="1" dirty="0">
              <a:solidFill>
                <a:srgbClr val="81690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6A3FFF31-8F1A-1F3F-4AFE-CEF5E577D865}"/>
              </a:ext>
            </a:extLst>
          </p:cNvPr>
          <p:cNvSpPr txBox="1"/>
          <p:nvPr/>
        </p:nvSpPr>
        <p:spPr>
          <a:xfrm>
            <a:off x="4964849" y="948854"/>
            <a:ext cx="1705907" cy="492443"/>
          </a:xfrm>
          <a:prstGeom prst="rect">
            <a:avLst/>
          </a:prstGeom>
          <a:noFill/>
        </p:spPr>
        <p:txBody>
          <a:bodyPr wrap="square" rtlCol="0">
            <a:spAutoFit/>
          </a:bodyPr>
          <a:lstStyle/>
          <a:p>
            <a:r>
              <a:rPr kumimoji="0" lang="it-IT" sz="2600" b="1" i="0" u="none" strike="noStrike" kern="1200" cap="none" spc="0" normalizeH="0" baseline="0" noProof="0" dirty="0">
                <a:ln>
                  <a:noFill/>
                </a:ln>
                <a:solidFill>
                  <a:srgbClr val="1E2DB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5 pillars</a:t>
            </a:r>
            <a:endParaRPr lang="en-GB" sz="2600" dirty="0"/>
          </a:p>
        </p:txBody>
      </p:sp>
    </p:spTree>
    <p:extLst>
      <p:ext uri="{BB962C8B-B14F-4D97-AF65-F5344CB8AC3E}">
        <p14:creationId xmlns:p14="http://schemas.microsoft.com/office/powerpoint/2010/main" val="3104521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1"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1" animBg="1"/>
      <p:bldP spid="9" grpId="1" animBg="1"/>
      <p:bldP spid="10" grpId="1"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3A33E1-2DDB-C4DC-073C-1D4568265A0D}"/>
              </a:ext>
            </a:extLst>
          </p:cNvPr>
          <p:cNvSpPr/>
          <p:nvPr/>
        </p:nvSpPr>
        <p:spPr>
          <a:xfrm>
            <a:off x="0" y="-66940"/>
            <a:ext cx="12192000" cy="12535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F5FD"/>
              </a:solidFill>
            </a:endParaRPr>
          </a:p>
        </p:txBody>
      </p:sp>
      <p:sp>
        <p:nvSpPr>
          <p:cNvPr id="4" name="Date Placeholder 3">
            <a:extLst>
              <a:ext uri="{FF2B5EF4-FFF2-40B4-BE49-F238E27FC236}">
                <a16:creationId xmlns:a16="http://schemas.microsoft.com/office/drawing/2014/main" id="{E2B00D01-71CC-74BA-3806-AF18A11C864A}"/>
              </a:ext>
            </a:extLst>
          </p:cNvPr>
          <p:cNvSpPr>
            <a:spLocks noGrp="1"/>
          </p:cNvSpPr>
          <p:nvPr>
            <p:ph type="dt" sz="half" idx="10"/>
          </p:nvPr>
        </p:nvSpPr>
        <p:spPr/>
        <p:txBody>
          <a:bodyPr/>
          <a:lstStyle/>
          <a:p>
            <a:r>
              <a:rPr lang="en-GB"/>
              <a:t>Date: Monday / 01 / October / 2019</a:t>
            </a:r>
          </a:p>
        </p:txBody>
      </p:sp>
      <p:sp>
        <p:nvSpPr>
          <p:cNvPr id="7" name="Rectangle: Rounded Corners 6">
            <a:extLst>
              <a:ext uri="{FF2B5EF4-FFF2-40B4-BE49-F238E27FC236}">
                <a16:creationId xmlns:a16="http://schemas.microsoft.com/office/drawing/2014/main" id="{B69DBD32-39ED-3567-2F82-1618CCA4C31D}"/>
              </a:ext>
            </a:extLst>
          </p:cNvPr>
          <p:cNvSpPr/>
          <p:nvPr/>
        </p:nvSpPr>
        <p:spPr>
          <a:xfrm>
            <a:off x="700006" y="2750621"/>
            <a:ext cx="2633931" cy="130150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Tahoma" panose="020B0604030504040204" pitchFamily="34" charset="0"/>
                <a:ea typeface="Tahoma" panose="020B0604030504040204" pitchFamily="34" charset="0"/>
                <a:cs typeface="Tahoma" panose="020B0604030504040204" pitchFamily="34" charset="0"/>
              </a:rPr>
              <a:t>ILO action plan to support constituents</a:t>
            </a:r>
            <a:endParaRPr lang="en-GB"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5com">
            <a:extLst>
              <a:ext uri="{FF2B5EF4-FFF2-40B4-BE49-F238E27FC236}">
                <a16:creationId xmlns:a16="http://schemas.microsoft.com/office/drawing/2014/main" id="{F4525AB8-0372-C2A7-3D88-9EA1524F5FF3}"/>
              </a:ext>
            </a:extLst>
          </p:cNvPr>
          <p:cNvSpPr/>
          <p:nvPr/>
        </p:nvSpPr>
        <p:spPr>
          <a:xfrm>
            <a:off x="1483430" y="4004965"/>
            <a:ext cx="2198269" cy="1301502"/>
          </a:xfrm>
          <a:prstGeom prst="round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a:t>
            </a:r>
            <a:r>
              <a:rPr lang="it-IT" sz="1600" dirty="0">
                <a:solidFill>
                  <a:schemeClr val="accent1"/>
                </a:solidFill>
              </a:rPr>
              <a:t> </a:t>
            </a:r>
            <a:r>
              <a:rPr lang="it-IT" b="1" dirty="0">
                <a:solidFill>
                  <a:schemeClr val="accent1"/>
                </a:solidFill>
                <a:latin typeface="Tahoma" panose="020B0604030504040204" pitchFamily="34" charset="0"/>
                <a:ea typeface="Tahoma" panose="020B0604030504040204" pitchFamily="34" charset="0"/>
                <a:cs typeface="Tahoma" panose="020B0604030504040204" pitchFamily="34" charset="0"/>
              </a:rPr>
              <a:t>interrelated and mutually reinforcing components</a:t>
            </a:r>
            <a:endParaRPr lang="en-GB"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3" name="Arrow: Right 12">
            <a:extLst>
              <a:ext uri="{FF2B5EF4-FFF2-40B4-BE49-F238E27FC236}">
                <a16:creationId xmlns:a16="http://schemas.microsoft.com/office/drawing/2014/main" id="{1E8FAA57-3857-315C-9066-EA33D56BA8A5}"/>
              </a:ext>
            </a:extLst>
          </p:cNvPr>
          <p:cNvSpPr/>
          <p:nvPr/>
        </p:nvSpPr>
        <p:spPr>
          <a:xfrm>
            <a:off x="3692748" y="3191337"/>
            <a:ext cx="644106" cy="518160"/>
          </a:xfrm>
          <a:prstGeom prst="rightArrow">
            <a:avLst/>
          </a:prstGeom>
          <a:solidFill>
            <a:srgbClr val="3399FF">
              <a:alpha val="42745"/>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text, font, graphics, logo&#10;&#10;Description automatically generated">
            <a:extLst>
              <a:ext uri="{FF2B5EF4-FFF2-40B4-BE49-F238E27FC236}">
                <a16:creationId xmlns:a16="http://schemas.microsoft.com/office/drawing/2014/main" id="{2DE45CF8-2834-58F8-0CD0-75B0825B1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0" y="185857"/>
            <a:ext cx="1118317" cy="403079"/>
          </a:xfrm>
          <a:prstGeom prst="rect">
            <a:avLst/>
          </a:prstGeom>
        </p:spPr>
      </p:pic>
      <p:sp>
        <p:nvSpPr>
          <p:cNvPr id="16" name="Title 1">
            <a:extLst>
              <a:ext uri="{FF2B5EF4-FFF2-40B4-BE49-F238E27FC236}">
                <a16:creationId xmlns:a16="http://schemas.microsoft.com/office/drawing/2014/main" id="{08864086-26E4-7546-A7B4-AC11334FAC0C}"/>
              </a:ext>
            </a:extLst>
          </p:cNvPr>
          <p:cNvSpPr txBox="1">
            <a:spLocks/>
          </p:cNvSpPr>
          <p:nvPr/>
        </p:nvSpPr>
        <p:spPr>
          <a:xfrm>
            <a:off x="0" y="72000"/>
            <a:ext cx="12192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lnSpc>
                <a:spcPct val="100000"/>
              </a:lnSpc>
              <a:spcBef>
                <a:spcPts val="2400"/>
              </a:spcBef>
              <a:spcAft>
                <a:spcPts val="600"/>
              </a:spcAft>
            </a:pPr>
            <a:r>
              <a:rPr lang="it-IT" sz="3200" dirty="0">
                <a:solidFill>
                  <a:schemeClr val="bg1"/>
                </a:solidFill>
                <a:latin typeface="Tahoma" panose="020B0604030504040204" pitchFamily="34" charset="0"/>
                <a:ea typeface="Tahoma" panose="020B0604030504040204" pitchFamily="34" charset="0"/>
                <a:cs typeface="Tahoma" panose="020B0604030504040204" pitchFamily="34" charset="0"/>
              </a:rPr>
              <a:t>Theory of change</a:t>
            </a:r>
            <a:br>
              <a:rPr lang="it-IT" dirty="0"/>
            </a:br>
            <a:r>
              <a:rPr lang="en-GB" sz="1800" dirty="0">
                <a:solidFill>
                  <a:srgbClr val="FA3C4B"/>
                </a:solidFill>
                <a:ea typeface="+mn-ea"/>
                <a:cs typeface="+mn-cs"/>
              </a:rPr>
              <a:t>How enhanced skill systems can </a:t>
            </a:r>
            <a:br>
              <a:rPr lang="en-GB" sz="1800" dirty="0">
                <a:solidFill>
                  <a:srgbClr val="FA3C4B"/>
                </a:solidFill>
                <a:ea typeface="+mn-ea"/>
                <a:cs typeface="+mn-cs"/>
              </a:rPr>
            </a:br>
            <a:r>
              <a:rPr lang="en-GB" sz="1800" dirty="0">
                <a:solidFill>
                  <a:srgbClr val="FA3C4B"/>
                </a:solidFill>
                <a:ea typeface="+mn-ea"/>
                <a:cs typeface="+mn-cs"/>
              </a:rPr>
              <a:t>contribute to sustainable development</a:t>
            </a:r>
            <a:br>
              <a:rPr lang="en-GB" sz="1800" dirty="0">
                <a:solidFill>
                  <a:srgbClr val="FA3C4B"/>
                </a:solidFill>
                <a:ea typeface="+mn-ea"/>
                <a:cs typeface="+mn-cs"/>
              </a:rPr>
            </a:br>
            <a:endParaRPr lang="en-GB" dirty="0"/>
          </a:p>
        </p:txBody>
      </p:sp>
      <p:sp>
        <p:nvSpPr>
          <p:cNvPr id="19" name="Oval 18">
            <a:extLst>
              <a:ext uri="{FF2B5EF4-FFF2-40B4-BE49-F238E27FC236}">
                <a16:creationId xmlns:a16="http://schemas.microsoft.com/office/drawing/2014/main" id="{6F5507D4-E88E-E874-C522-66B2DE0EE7B2}"/>
              </a:ext>
            </a:extLst>
          </p:cNvPr>
          <p:cNvSpPr/>
          <p:nvPr/>
        </p:nvSpPr>
        <p:spPr>
          <a:xfrm>
            <a:off x="4540448" y="1847316"/>
            <a:ext cx="3263584" cy="316336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Transformations needed in skills systems to address the challenges </a:t>
            </a:r>
            <a:endParaRPr kumimoji="0" lang="en-GB"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5pillar">
            <a:extLst>
              <a:ext uri="{FF2B5EF4-FFF2-40B4-BE49-F238E27FC236}">
                <a16:creationId xmlns:a16="http://schemas.microsoft.com/office/drawing/2014/main" id="{224C0A09-F3DD-2F36-D4B8-5CC7558AE604}"/>
              </a:ext>
            </a:extLst>
          </p:cNvPr>
          <p:cNvSpPr/>
          <p:nvPr/>
        </p:nvSpPr>
        <p:spPr>
          <a:xfrm>
            <a:off x="5052447" y="4980662"/>
            <a:ext cx="2623896" cy="1330373"/>
          </a:xfrm>
          <a:prstGeom prst="round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1E2DB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1E2DBE"/>
                </a:solidFill>
                <a:effectLst/>
                <a:uLnTx/>
                <a:uFillTx/>
                <a:latin typeface="Tahoma" panose="020B0604030504040204" pitchFamily="34" charset="0"/>
                <a:ea typeface="Tahoma" panose="020B0604030504040204" pitchFamily="34" charset="0"/>
                <a:cs typeface="Tahoma" panose="020B0604030504040204" pitchFamily="34" charset="0"/>
              </a:rPr>
              <a:t>representing short- to medium-term outcomes</a:t>
            </a:r>
            <a:endParaRPr kumimoji="0" lang="en-GB" sz="1800" b="1" i="0" u="none" strike="noStrike" kern="1200" cap="none" spc="0" normalizeH="0" baseline="0" noProof="0" dirty="0">
              <a:ln>
                <a:noFill/>
              </a:ln>
              <a:solidFill>
                <a:srgbClr val="1E2DB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ABE23DB7-5122-D0C1-B2DF-0855DA198AAC}"/>
              </a:ext>
            </a:extLst>
          </p:cNvPr>
          <p:cNvSpPr txBox="1"/>
          <p:nvPr/>
        </p:nvSpPr>
        <p:spPr>
          <a:xfrm>
            <a:off x="5680038" y="5032198"/>
            <a:ext cx="1398494" cy="430887"/>
          </a:xfrm>
          <a:prstGeom prst="rect">
            <a:avLst/>
          </a:prstGeom>
          <a:noFill/>
        </p:spPr>
        <p:txBody>
          <a:bodyPr wrap="square" rtlCol="0">
            <a:spAutoFit/>
          </a:bodyPr>
          <a:lstStyle/>
          <a:p>
            <a:r>
              <a:rPr kumimoji="0" lang="it-IT" sz="2200" b="1" i="0" u="none" strike="noStrike" kern="1200" cap="none" spc="0" normalizeH="0" baseline="0" noProof="0" dirty="0">
                <a:ln>
                  <a:noFill/>
                </a:ln>
                <a:solidFill>
                  <a:srgbClr val="1E2DB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5 pillars</a:t>
            </a:r>
            <a:endParaRPr lang="en-GB" sz="2200" dirty="0"/>
          </a:p>
        </p:txBody>
      </p:sp>
    </p:spTree>
    <p:extLst>
      <p:ext uri="{BB962C8B-B14F-4D97-AF65-F5344CB8AC3E}">
        <p14:creationId xmlns:p14="http://schemas.microsoft.com/office/powerpoint/2010/main" val="121530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750"/>
                                        <p:tgtEl>
                                          <p:spTgt spid="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p:tgtEl>
                                          <p:spTgt spid="13"/>
                                        </p:tgtEl>
                                        <p:attrNameLst>
                                          <p:attrName>ppt_x</p:attrName>
                                        </p:attrNameLst>
                                      </p:cBhvr>
                                      <p:tavLst>
                                        <p:tav tm="0">
                                          <p:val>
                                            <p:strVal val="#ppt_x-#ppt_w*1.125000"/>
                                          </p:val>
                                        </p:tav>
                                        <p:tav tm="100000">
                                          <p:val>
                                            <p:strVal val="#ppt_x"/>
                                          </p:val>
                                        </p:tav>
                                      </p:tavLst>
                                    </p:anim>
                                    <p:animEffect transition="in" filter="wipe(right)">
                                      <p:cBhvr>
                                        <p:cTn id="11" dur="7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E18866B-576A-74B1-BE41-484D0867872B}"/>
              </a:ext>
            </a:extLst>
          </p:cNvPr>
          <p:cNvSpPr/>
          <p:nvPr/>
        </p:nvSpPr>
        <p:spPr>
          <a:xfrm>
            <a:off x="0" y="-66940"/>
            <a:ext cx="12192000" cy="12535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F5FD"/>
              </a:solidFill>
            </a:endParaRPr>
          </a:p>
        </p:txBody>
      </p:sp>
      <p:pic>
        <p:nvPicPr>
          <p:cNvPr id="48" name="Picture 47" descr="A picture containing text, font, graphics, logo&#10;&#10;Description automatically generated">
            <a:extLst>
              <a:ext uri="{FF2B5EF4-FFF2-40B4-BE49-F238E27FC236}">
                <a16:creationId xmlns:a16="http://schemas.microsoft.com/office/drawing/2014/main" id="{ACE5DDB7-B902-F228-8BFB-8AF4DDDBD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30" y="185858"/>
            <a:ext cx="975641" cy="351654"/>
          </a:xfrm>
          <a:prstGeom prst="rect">
            <a:avLst/>
          </a:prstGeom>
        </p:spPr>
      </p:pic>
      <p:sp>
        <p:nvSpPr>
          <p:cNvPr id="40" name="Teardrop 39">
            <a:extLst>
              <a:ext uri="{FF2B5EF4-FFF2-40B4-BE49-F238E27FC236}">
                <a16:creationId xmlns:a16="http://schemas.microsoft.com/office/drawing/2014/main" id="{E6690DCB-CD9D-1084-97DB-A7774E7FAE35}"/>
              </a:ext>
            </a:extLst>
          </p:cNvPr>
          <p:cNvSpPr/>
          <p:nvPr/>
        </p:nvSpPr>
        <p:spPr>
          <a:xfrm rot="10800000" flipH="1">
            <a:off x="2030878" y="1233871"/>
            <a:ext cx="2192065" cy="1307731"/>
          </a:xfrm>
          <a:prstGeom prst="teardrop">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5com">
            <a:extLst>
              <a:ext uri="{FF2B5EF4-FFF2-40B4-BE49-F238E27FC236}">
                <a16:creationId xmlns:a16="http://schemas.microsoft.com/office/drawing/2014/main" id="{FD5B4FD4-B7D5-9EBF-498B-AD60A77D7CE9}"/>
              </a:ext>
            </a:extLst>
          </p:cNvPr>
          <p:cNvSpPr>
            <a:spLocks noGrp="1"/>
          </p:cNvSpPr>
          <p:nvPr>
            <p:ph type="title"/>
          </p:nvPr>
        </p:nvSpPr>
        <p:spPr>
          <a:xfrm>
            <a:off x="490538" y="157674"/>
            <a:ext cx="11210924" cy="823401"/>
          </a:xfrm>
        </p:spPr>
        <p:txBody>
          <a:bodyPr/>
          <a:lstStyle/>
          <a:p>
            <a:pPr algn="ctr">
              <a:lnSpc>
                <a:spcPct val="100000"/>
              </a:lnSpc>
            </a:pPr>
            <a:r>
              <a:rPr lang="it-IT" sz="3200" dirty="0">
                <a:solidFill>
                  <a:schemeClr val="bg1"/>
                </a:solidFill>
                <a:latin typeface="Tahoma" panose="020B0604030504040204" pitchFamily="34" charset="0"/>
                <a:ea typeface="Tahoma" panose="020B0604030504040204" pitchFamily="34" charset="0"/>
                <a:cs typeface="Tahoma" panose="020B0604030504040204" pitchFamily="34" charset="0"/>
              </a:rPr>
              <a:t>The ILO Action Plan</a:t>
            </a:r>
            <a:br>
              <a:rPr lang="it-IT" dirty="0"/>
            </a:br>
            <a:r>
              <a:rPr lang="it-IT" sz="1800" dirty="0">
                <a:solidFill>
                  <a:srgbClr val="FA3C4B"/>
                </a:solidFill>
                <a:ea typeface="+mn-ea"/>
                <a:cs typeface="+mn-cs"/>
              </a:rPr>
              <a:t>5 interrelated and mutually reinforcing components </a:t>
            </a:r>
            <a:br>
              <a:rPr lang="it-IT" dirty="0"/>
            </a:br>
            <a:endParaRPr lang="en-GB" dirty="0"/>
          </a:p>
        </p:txBody>
      </p:sp>
      <p:sp>
        <p:nvSpPr>
          <p:cNvPr id="4" name="Date Placeholder 3">
            <a:extLst>
              <a:ext uri="{FF2B5EF4-FFF2-40B4-BE49-F238E27FC236}">
                <a16:creationId xmlns:a16="http://schemas.microsoft.com/office/drawing/2014/main" id="{B7E07021-DDD8-C071-DEAB-5040E6649F53}"/>
              </a:ext>
            </a:extLst>
          </p:cNvPr>
          <p:cNvSpPr>
            <a:spLocks noGrp="1"/>
          </p:cNvSpPr>
          <p:nvPr>
            <p:ph type="dt" sz="half" idx="10"/>
          </p:nvPr>
        </p:nvSpPr>
        <p:spPr/>
        <p:txBody>
          <a:bodyPr/>
          <a:lstStyle/>
          <a:p>
            <a:r>
              <a:rPr lang="en-GB"/>
              <a:t>Date: Monday / 01 / October / 2019</a:t>
            </a:r>
          </a:p>
        </p:txBody>
      </p:sp>
      <p:sp>
        <p:nvSpPr>
          <p:cNvPr id="6" name="Slide Number Placeholder 5">
            <a:extLst>
              <a:ext uri="{FF2B5EF4-FFF2-40B4-BE49-F238E27FC236}">
                <a16:creationId xmlns:a16="http://schemas.microsoft.com/office/drawing/2014/main" id="{26EF6458-D603-0669-6387-D8979F06046C}"/>
              </a:ext>
            </a:extLst>
          </p:cNvPr>
          <p:cNvSpPr>
            <a:spLocks noGrp="1"/>
          </p:cNvSpPr>
          <p:nvPr>
            <p:ph type="sldNum" sz="quarter" idx="12"/>
          </p:nvPr>
        </p:nvSpPr>
        <p:spPr/>
        <p:txBody>
          <a:bodyPr/>
          <a:lstStyle/>
          <a:p>
            <a:fld id="{856227C0-AD57-4F9B-BAE3-EEFB0D0EE427}" type="slidenum">
              <a:rPr lang="en-GB" smtClean="0"/>
              <a:t>8</a:t>
            </a:fld>
            <a:endParaRPr lang="en-GB"/>
          </a:p>
        </p:txBody>
      </p:sp>
      <p:graphicFrame>
        <p:nvGraphicFramePr>
          <p:cNvPr id="7" name="Diagram 6">
            <a:extLst>
              <a:ext uri="{FF2B5EF4-FFF2-40B4-BE49-F238E27FC236}">
                <a16:creationId xmlns:a16="http://schemas.microsoft.com/office/drawing/2014/main" id="{4DC5925E-92AC-83D5-C01B-EC9C7718BE0D}"/>
              </a:ext>
            </a:extLst>
          </p:cNvPr>
          <p:cNvGraphicFramePr/>
          <p:nvPr>
            <p:extLst>
              <p:ext uri="{D42A27DB-BD31-4B8C-83A1-F6EECF244321}">
                <p14:modId xmlns:p14="http://schemas.microsoft.com/office/powerpoint/2010/main" val="1122412956"/>
              </p:ext>
            </p:extLst>
          </p:nvPr>
        </p:nvGraphicFramePr>
        <p:xfrm>
          <a:off x="2721428" y="1180223"/>
          <a:ext cx="6749143" cy="4703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Picture 20">
            <a:extLst>
              <a:ext uri="{FF2B5EF4-FFF2-40B4-BE49-F238E27FC236}">
                <a16:creationId xmlns:a16="http://schemas.microsoft.com/office/drawing/2014/main" id="{46F6C030-8EEE-6807-A157-17989250747E}"/>
              </a:ext>
            </a:extLst>
          </p:cNvPr>
          <p:cNvPicPr>
            <a:picLocks noChangeAspect="1"/>
          </p:cNvPicPr>
          <p:nvPr/>
        </p:nvPicPr>
        <p:blipFill>
          <a:blip r:embed="rId9"/>
          <a:stretch>
            <a:fillRect/>
          </a:stretch>
        </p:blipFill>
        <p:spPr>
          <a:xfrm>
            <a:off x="6483305" y="2159955"/>
            <a:ext cx="647790" cy="813190"/>
          </a:xfrm>
          <a:prstGeom prst="rect">
            <a:avLst/>
          </a:prstGeom>
        </p:spPr>
      </p:pic>
      <p:pic>
        <p:nvPicPr>
          <p:cNvPr id="23" name="Picture 22">
            <a:extLst>
              <a:ext uri="{FF2B5EF4-FFF2-40B4-BE49-F238E27FC236}">
                <a16:creationId xmlns:a16="http://schemas.microsoft.com/office/drawing/2014/main" id="{56CA768B-4321-5E41-2575-2DAB2C5EF825}"/>
              </a:ext>
            </a:extLst>
          </p:cNvPr>
          <p:cNvPicPr>
            <a:picLocks noChangeAspect="1"/>
          </p:cNvPicPr>
          <p:nvPr/>
        </p:nvPicPr>
        <p:blipFill>
          <a:blip r:embed="rId10"/>
          <a:stretch>
            <a:fillRect/>
          </a:stretch>
        </p:blipFill>
        <p:spPr>
          <a:xfrm>
            <a:off x="6996292" y="3687816"/>
            <a:ext cx="666843" cy="711541"/>
          </a:xfrm>
          <a:prstGeom prst="rect">
            <a:avLst/>
          </a:prstGeom>
        </p:spPr>
      </p:pic>
      <p:pic>
        <p:nvPicPr>
          <p:cNvPr id="25" name="Picture 24">
            <a:extLst>
              <a:ext uri="{FF2B5EF4-FFF2-40B4-BE49-F238E27FC236}">
                <a16:creationId xmlns:a16="http://schemas.microsoft.com/office/drawing/2014/main" id="{86322662-E26A-07BF-8DAB-5FBE5FE50913}"/>
              </a:ext>
            </a:extLst>
          </p:cNvPr>
          <p:cNvPicPr>
            <a:picLocks noChangeAspect="1"/>
          </p:cNvPicPr>
          <p:nvPr/>
        </p:nvPicPr>
        <p:blipFill>
          <a:blip r:embed="rId11"/>
          <a:stretch>
            <a:fillRect/>
          </a:stretch>
        </p:blipFill>
        <p:spPr>
          <a:xfrm>
            <a:off x="5748289" y="4680228"/>
            <a:ext cx="695422" cy="766986"/>
          </a:xfrm>
          <a:prstGeom prst="rect">
            <a:avLst/>
          </a:prstGeom>
        </p:spPr>
      </p:pic>
      <p:pic>
        <p:nvPicPr>
          <p:cNvPr id="27" name="Picture 26">
            <a:extLst>
              <a:ext uri="{FF2B5EF4-FFF2-40B4-BE49-F238E27FC236}">
                <a16:creationId xmlns:a16="http://schemas.microsoft.com/office/drawing/2014/main" id="{95C23B47-320C-6932-DEFB-FA06B710918B}"/>
              </a:ext>
            </a:extLst>
          </p:cNvPr>
          <p:cNvPicPr>
            <a:picLocks noChangeAspect="1"/>
          </p:cNvPicPr>
          <p:nvPr/>
        </p:nvPicPr>
        <p:blipFill>
          <a:blip r:embed="rId12"/>
          <a:stretch>
            <a:fillRect/>
          </a:stretch>
        </p:blipFill>
        <p:spPr>
          <a:xfrm>
            <a:off x="4371007" y="3687817"/>
            <a:ext cx="781159" cy="813190"/>
          </a:xfrm>
          <a:prstGeom prst="rect">
            <a:avLst/>
          </a:prstGeom>
        </p:spPr>
      </p:pic>
      <p:pic>
        <p:nvPicPr>
          <p:cNvPr id="29" name="Picture 28">
            <a:extLst>
              <a:ext uri="{FF2B5EF4-FFF2-40B4-BE49-F238E27FC236}">
                <a16:creationId xmlns:a16="http://schemas.microsoft.com/office/drawing/2014/main" id="{E7EB0F83-9B7B-BB05-B1BA-7E8D55A5EE9B}"/>
              </a:ext>
            </a:extLst>
          </p:cNvPr>
          <p:cNvPicPr>
            <a:picLocks noChangeAspect="1"/>
          </p:cNvPicPr>
          <p:nvPr/>
        </p:nvPicPr>
        <p:blipFill>
          <a:blip r:embed="rId13"/>
          <a:stretch>
            <a:fillRect/>
          </a:stretch>
        </p:blipFill>
        <p:spPr>
          <a:xfrm>
            <a:off x="4869272" y="2159954"/>
            <a:ext cx="762106" cy="730023"/>
          </a:xfrm>
          <a:prstGeom prst="rect">
            <a:avLst/>
          </a:prstGeom>
        </p:spPr>
      </p:pic>
      <p:sp>
        <p:nvSpPr>
          <p:cNvPr id="30" name="Teardrop 29">
            <a:extLst>
              <a:ext uri="{FF2B5EF4-FFF2-40B4-BE49-F238E27FC236}">
                <a16:creationId xmlns:a16="http://schemas.microsoft.com/office/drawing/2014/main" id="{55EE0860-E261-AC74-E3F1-51AA1B0BF4FF}"/>
              </a:ext>
            </a:extLst>
          </p:cNvPr>
          <p:cNvSpPr/>
          <p:nvPr/>
        </p:nvSpPr>
        <p:spPr>
          <a:xfrm rot="10800000">
            <a:off x="7810759" y="1277391"/>
            <a:ext cx="2602168" cy="1612585"/>
          </a:xfrm>
          <a:prstGeom prst="teardrop">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1" name="TextBox 30">
            <a:extLst>
              <a:ext uri="{FF2B5EF4-FFF2-40B4-BE49-F238E27FC236}">
                <a16:creationId xmlns:a16="http://schemas.microsoft.com/office/drawing/2014/main" id="{14DC523D-B1E7-3A44-C8B1-727750CD9533}"/>
              </a:ext>
            </a:extLst>
          </p:cNvPr>
          <p:cNvSpPr txBox="1"/>
          <p:nvPr/>
        </p:nvSpPr>
        <p:spPr>
          <a:xfrm>
            <a:off x="8030181" y="1466247"/>
            <a:ext cx="2382747" cy="1077218"/>
          </a:xfrm>
          <a:prstGeom prst="rect">
            <a:avLst/>
          </a:prstGeom>
          <a:noFill/>
        </p:spPr>
        <p:txBody>
          <a:bodyPr wrap="square" rtlCol="0">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Policy advice, capacity development &amp; technical support</a:t>
            </a:r>
          </a:p>
        </p:txBody>
      </p:sp>
      <p:sp>
        <p:nvSpPr>
          <p:cNvPr id="32" name="Teardrop 31">
            <a:extLst>
              <a:ext uri="{FF2B5EF4-FFF2-40B4-BE49-F238E27FC236}">
                <a16:creationId xmlns:a16="http://schemas.microsoft.com/office/drawing/2014/main" id="{4644277B-411A-4C0A-7D71-12696DE74338}"/>
              </a:ext>
            </a:extLst>
          </p:cNvPr>
          <p:cNvSpPr/>
          <p:nvPr/>
        </p:nvSpPr>
        <p:spPr>
          <a:xfrm flipH="1">
            <a:off x="8063003" y="4040195"/>
            <a:ext cx="2655571" cy="1555405"/>
          </a:xfrm>
          <a:prstGeom prst="teardrop">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TextBox 32">
            <a:extLst>
              <a:ext uri="{FF2B5EF4-FFF2-40B4-BE49-F238E27FC236}">
                <a16:creationId xmlns:a16="http://schemas.microsoft.com/office/drawing/2014/main" id="{1396F2AF-44B6-B9AC-23D9-54C3146DCC40}"/>
              </a:ext>
            </a:extLst>
          </p:cNvPr>
          <p:cNvSpPr txBox="1"/>
          <p:nvPr/>
        </p:nvSpPr>
        <p:spPr>
          <a:xfrm flipH="1">
            <a:off x="8434188" y="4314535"/>
            <a:ext cx="1913199" cy="1077218"/>
          </a:xfrm>
          <a:prstGeom prst="rect">
            <a:avLst/>
          </a:prstGeom>
          <a:noFill/>
        </p:spPr>
        <p:txBody>
          <a:bodyPr wrap="square" rtlCol="0">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Research, knowledge management &amp; dissemination</a:t>
            </a:r>
          </a:p>
        </p:txBody>
      </p:sp>
      <p:sp>
        <p:nvSpPr>
          <p:cNvPr id="34" name="Teardrop 33">
            <a:extLst>
              <a:ext uri="{FF2B5EF4-FFF2-40B4-BE49-F238E27FC236}">
                <a16:creationId xmlns:a16="http://schemas.microsoft.com/office/drawing/2014/main" id="{B835496E-27EC-2341-A795-54999E4311EF}"/>
              </a:ext>
            </a:extLst>
          </p:cNvPr>
          <p:cNvSpPr/>
          <p:nvPr/>
        </p:nvSpPr>
        <p:spPr>
          <a:xfrm flipH="1">
            <a:off x="6443289" y="5743532"/>
            <a:ext cx="2132617" cy="1047012"/>
          </a:xfrm>
          <a:prstGeom prst="teardrop">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TextBox 34">
            <a:extLst>
              <a:ext uri="{FF2B5EF4-FFF2-40B4-BE49-F238E27FC236}">
                <a16:creationId xmlns:a16="http://schemas.microsoft.com/office/drawing/2014/main" id="{999A3044-9D67-09F5-887D-F45F7089163C}"/>
              </a:ext>
            </a:extLst>
          </p:cNvPr>
          <p:cNvSpPr txBox="1"/>
          <p:nvPr/>
        </p:nvSpPr>
        <p:spPr>
          <a:xfrm flipH="1">
            <a:off x="6937174" y="6026652"/>
            <a:ext cx="1913199" cy="584775"/>
          </a:xfrm>
          <a:prstGeom prst="rect">
            <a:avLst/>
          </a:prstGeom>
          <a:noFill/>
        </p:spPr>
        <p:txBody>
          <a:bodyPr wrap="square" rtlCol="0">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Resource mobilisation</a:t>
            </a:r>
          </a:p>
        </p:txBody>
      </p:sp>
      <p:sp>
        <p:nvSpPr>
          <p:cNvPr id="36" name="Teardrop 35">
            <a:extLst>
              <a:ext uri="{FF2B5EF4-FFF2-40B4-BE49-F238E27FC236}">
                <a16:creationId xmlns:a16="http://schemas.microsoft.com/office/drawing/2014/main" id="{EC8F5906-05F0-752A-5DD6-EB57C570E98B}"/>
              </a:ext>
            </a:extLst>
          </p:cNvPr>
          <p:cNvSpPr/>
          <p:nvPr/>
        </p:nvSpPr>
        <p:spPr>
          <a:xfrm>
            <a:off x="1779071" y="4259239"/>
            <a:ext cx="2192065" cy="1336361"/>
          </a:xfrm>
          <a:prstGeom prst="teardrop">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7" name="TextBox 36">
            <a:extLst>
              <a:ext uri="{FF2B5EF4-FFF2-40B4-BE49-F238E27FC236}">
                <a16:creationId xmlns:a16="http://schemas.microsoft.com/office/drawing/2014/main" id="{71B44A5D-2D57-C21B-0C8C-05E978FB9639}"/>
              </a:ext>
            </a:extLst>
          </p:cNvPr>
          <p:cNvSpPr txBox="1"/>
          <p:nvPr/>
        </p:nvSpPr>
        <p:spPr>
          <a:xfrm>
            <a:off x="1998489" y="4644650"/>
            <a:ext cx="1913199" cy="584775"/>
          </a:xfrm>
          <a:prstGeom prst="rect">
            <a:avLst/>
          </a:prstGeom>
          <a:noFill/>
        </p:spPr>
        <p:txBody>
          <a:bodyPr wrap="square" rtlCol="0">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Normative standards</a:t>
            </a:r>
          </a:p>
        </p:txBody>
      </p:sp>
      <p:sp>
        <p:nvSpPr>
          <p:cNvPr id="39" name="TextBox 38">
            <a:extLst>
              <a:ext uri="{FF2B5EF4-FFF2-40B4-BE49-F238E27FC236}">
                <a16:creationId xmlns:a16="http://schemas.microsoft.com/office/drawing/2014/main" id="{DC077284-A8A1-87C9-1A65-5B51A3CB6F02}"/>
              </a:ext>
            </a:extLst>
          </p:cNvPr>
          <p:cNvSpPr txBox="1"/>
          <p:nvPr/>
        </p:nvSpPr>
        <p:spPr>
          <a:xfrm flipH="1">
            <a:off x="2439681" y="1651125"/>
            <a:ext cx="1931326" cy="338554"/>
          </a:xfrm>
          <a:prstGeom prst="rect">
            <a:avLst/>
          </a:prstGeom>
          <a:noFill/>
        </p:spPr>
        <p:txBody>
          <a:bodyPr wrap="square" rtlCol="0">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Partnerships</a:t>
            </a:r>
          </a:p>
        </p:txBody>
      </p:sp>
    </p:spTree>
    <p:extLst>
      <p:ext uri="{BB962C8B-B14F-4D97-AF65-F5344CB8AC3E}">
        <p14:creationId xmlns:p14="http://schemas.microsoft.com/office/powerpoint/2010/main" val="78920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graphicEl>
                                              <a:dgm id="{D4724ACF-8383-410F-9D71-67C44C53523F}"/>
                                            </p:graphicEl>
                                          </p:spTgt>
                                        </p:tgtEl>
                                        <p:attrNameLst>
                                          <p:attrName>style.visibility</p:attrName>
                                        </p:attrNameLst>
                                      </p:cBhvr>
                                      <p:to>
                                        <p:strVal val="visible"/>
                                      </p:to>
                                    </p:set>
                                    <p:anim calcmode="lin" valueType="num">
                                      <p:cBhvr additive="base">
                                        <p:cTn id="7" dur="500" fill="hold"/>
                                        <p:tgtEl>
                                          <p:spTgt spid="7">
                                            <p:graphicEl>
                                              <a:dgm id="{D4724ACF-8383-410F-9D71-67C44C53523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D4724ACF-8383-410F-9D71-67C44C53523F}"/>
                                            </p:graphic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graphicEl>
                                              <a:dgm id="{A2F87B99-34DB-46E7-8FC8-5155CDF4EF28}"/>
                                            </p:graphicEl>
                                          </p:spTgt>
                                        </p:tgtEl>
                                        <p:attrNameLst>
                                          <p:attrName>style.visibility</p:attrName>
                                        </p:attrNameLst>
                                      </p:cBhvr>
                                      <p:to>
                                        <p:strVal val="visible"/>
                                      </p:to>
                                    </p:set>
                                    <p:anim calcmode="lin" valueType="num">
                                      <p:cBhvr additive="base">
                                        <p:cTn id="25" dur="500" fill="hold"/>
                                        <p:tgtEl>
                                          <p:spTgt spid="7">
                                            <p:graphicEl>
                                              <a:dgm id="{A2F87B99-34DB-46E7-8FC8-5155CDF4EF28}"/>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graphicEl>
                                              <a:dgm id="{A2F87B99-34DB-46E7-8FC8-5155CDF4EF28}"/>
                                            </p:graphic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E5FA9311-AEB0-4199-ABA5-D7E1ECAF4CD5}"/>
                                            </p:graphicEl>
                                          </p:spTgt>
                                        </p:tgtEl>
                                        <p:attrNameLst>
                                          <p:attrName>style.visibility</p:attrName>
                                        </p:attrNameLst>
                                      </p:cBhvr>
                                      <p:to>
                                        <p:strVal val="visible"/>
                                      </p:to>
                                    </p:set>
                                    <p:anim calcmode="lin" valueType="num">
                                      <p:cBhvr additive="base">
                                        <p:cTn id="43" dur="500" fill="hold"/>
                                        <p:tgtEl>
                                          <p:spTgt spid="7">
                                            <p:graphicEl>
                                              <a:dgm id="{E5FA9311-AEB0-4199-ABA5-D7E1ECAF4CD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E5FA9311-AEB0-4199-ABA5-D7E1ECAF4CD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7">
                                            <p:graphicEl>
                                              <a:dgm id="{39168F6E-4A9E-4752-88E5-507D1AE9D7C5}"/>
                                            </p:graphicEl>
                                          </p:spTgt>
                                        </p:tgtEl>
                                        <p:attrNameLst>
                                          <p:attrName>style.visibility</p:attrName>
                                        </p:attrNameLst>
                                      </p:cBhvr>
                                      <p:to>
                                        <p:strVal val="visible"/>
                                      </p:to>
                                    </p:set>
                                    <p:anim calcmode="lin" valueType="num">
                                      <p:cBhvr additive="base">
                                        <p:cTn id="61" dur="500" fill="hold"/>
                                        <p:tgtEl>
                                          <p:spTgt spid="7">
                                            <p:graphicEl>
                                              <a:dgm id="{39168F6E-4A9E-4752-88E5-507D1AE9D7C5}"/>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
                                            <p:graphicEl>
                                              <a:dgm id="{39168F6E-4A9E-4752-88E5-507D1AE9D7C5}"/>
                                            </p:graphicEl>
                                          </p:spTgt>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0-#ppt_w/2"/>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0-#ppt_w/2"/>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7">
                                            <p:graphicEl>
                                              <a:dgm id="{2453B215-1FE7-4F85-B7DD-5F898A6EF80C}"/>
                                            </p:graphicEl>
                                          </p:spTgt>
                                        </p:tgtEl>
                                        <p:attrNameLst>
                                          <p:attrName>style.visibility</p:attrName>
                                        </p:attrNameLst>
                                      </p:cBhvr>
                                      <p:to>
                                        <p:strVal val="visible"/>
                                      </p:to>
                                    </p:set>
                                    <p:anim calcmode="lin" valueType="num">
                                      <p:cBhvr additive="base">
                                        <p:cTn id="79" dur="500" fill="hold"/>
                                        <p:tgtEl>
                                          <p:spTgt spid="7">
                                            <p:graphicEl>
                                              <a:dgm id="{2453B215-1FE7-4F85-B7DD-5F898A6EF80C}"/>
                                            </p:graphic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
                                            <p:graphicEl>
                                              <a:dgm id="{2453B215-1FE7-4F85-B7DD-5F898A6EF80C}"/>
                                            </p:graphicEl>
                                          </p:spTgt>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0-#ppt_w/2"/>
                                          </p:val>
                                        </p:tav>
                                        <p:tav tm="100000">
                                          <p:val>
                                            <p:strVal val="#ppt_x"/>
                                          </p:val>
                                        </p:tav>
                                      </p:tavLst>
                                    </p:anim>
                                    <p:anim calcmode="lin" valueType="num">
                                      <p:cBhvr additive="base">
                                        <p:cTn id="84" dur="500" fill="hold"/>
                                        <p:tgtEl>
                                          <p:spTgt spid="39"/>
                                        </p:tgtEl>
                                        <p:attrNameLst>
                                          <p:attrName>ppt_y</p:attrName>
                                        </p:attrNameLst>
                                      </p:cBhvr>
                                      <p:tavLst>
                                        <p:tav tm="0">
                                          <p:val>
                                            <p:strVal val="0-#ppt_h/2"/>
                                          </p:val>
                                        </p:tav>
                                        <p:tav tm="100000">
                                          <p:val>
                                            <p:strVal val="#ppt_y"/>
                                          </p:val>
                                        </p:tav>
                                      </p:tavLst>
                                    </p:anim>
                                  </p:childTnLst>
                                </p:cTn>
                              </p:par>
                              <p:par>
                                <p:cTn id="85" presetID="2" presetClass="entr" presetSubtype="9"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0-#ppt_w/2"/>
                                          </p:val>
                                        </p:tav>
                                        <p:tav tm="100000">
                                          <p:val>
                                            <p:strVal val="#ppt_x"/>
                                          </p:val>
                                        </p:tav>
                                      </p:tavLst>
                                    </p:anim>
                                    <p:anim calcmode="lin" valueType="num">
                                      <p:cBhvr additive="base">
                                        <p:cTn id="88" dur="500" fill="hold"/>
                                        <p:tgtEl>
                                          <p:spTgt spid="40"/>
                                        </p:tgtEl>
                                        <p:attrNameLst>
                                          <p:attrName>ppt_y</p:attrName>
                                        </p:attrNameLst>
                                      </p:cBhvr>
                                      <p:tavLst>
                                        <p:tav tm="0">
                                          <p:val>
                                            <p:strVal val="0-#ppt_h/2"/>
                                          </p:val>
                                        </p:tav>
                                        <p:tav tm="100000">
                                          <p:val>
                                            <p:strVal val="#ppt_y"/>
                                          </p:val>
                                        </p:tav>
                                      </p:tavLst>
                                    </p:anim>
                                  </p:childTnLst>
                                </p:cTn>
                              </p:par>
                              <p:par>
                                <p:cTn id="89" presetID="2" presetClass="entr" presetSubtype="9"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0-#ppt_w/2"/>
                                          </p:val>
                                        </p:tav>
                                        <p:tav tm="100000">
                                          <p:val>
                                            <p:strVal val="#ppt_x"/>
                                          </p:val>
                                        </p:tav>
                                      </p:tavLst>
                                    </p:anim>
                                    <p:anim calcmode="lin" valueType="num">
                                      <p:cBhvr additive="base">
                                        <p:cTn id="92"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Graphic spid="7" grpId="0" uiExpand="1">
        <p:bldSub>
          <a:bldDgm bld="one"/>
        </p:bldSub>
      </p:bldGraphic>
      <p:bldP spid="30" grpId="0" animBg="1"/>
      <p:bldP spid="31" grpId="0"/>
      <p:bldP spid="32" grpId="0" animBg="1"/>
      <p:bldP spid="33" grpId="0"/>
      <p:bldP spid="34" grpId="0" animBg="1"/>
      <p:bldP spid="35" grpId="0"/>
      <p:bldP spid="36" grpId="0" animBg="1"/>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3A33E1-2DDB-C4DC-073C-1D4568265A0D}"/>
              </a:ext>
            </a:extLst>
          </p:cNvPr>
          <p:cNvSpPr/>
          <p:nvPr/>
        </p:nvSpPr>
        <p:spPr>
          <a:xfrm>
            <a:off x="0" y="-66940"/>
            <a:ext cx="12192000" cy="12535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F5FD"/>
              </a:solidFill>
            </a:endParaRPr>
          </a:p>
        </p:txBody>
      </p:sp>
      <p:sp>
        <p:nvSpPr>
          <p:cNvPr id="4" name="Date Placeholder 3">
            <a:extLst>
              <a:ext uri="{FF2B5EF4-FFF2-40B4-BE49-F238E27FC236}">
                <a16:creationId xmlns:a16="http://schemas.microsoft.com/office/drawing/2014/main" id="{E2B00D01-71CC-74BA-3806-AF18A11C864A}"/>
              </a:ext>
            </a:extLst>
          </p:cNvPr>
          <p:cNvSpPr>
            <a:spLocks noGrp="1"/>
          </p:cNvSpPr>
          <p:nvPr>
            <p:ph type="dt" sz="half" idx="10"/>
          </p:nvPr>
        </p:nvSpPr>
        <p:spPr/>
        <p:txBody>
          <a:bodyPr/>
          <a:lstStyle/>
          <a:p>
            <a:r>
              <a:rPr lang="en-GB"/>
              <a:t>Date: Monday / 01 / October / 2019</a:t>
            </a:r>
          </a:p>
        </p:txBody>
      </p:sp>
      <p:sp>
        <p:nvSpPr>
          <p:cNvPr id="7" name="Rectangle: Rounded Corners 6">
            <a:extLst>
              <a:ext uri="{FF2B5EF4-FFF2-40B4-BE49-F238E27FC236}">
                <a16:creationId xmlns:a16="http://schemas.microsoft.com/office/drawing/2014/main" id="{B69DBD32-39ED-3567-2F82-1618CCA4C31D}"/>
              </a:ext>
            </a:extLst>
          </p:cNvPr>
          <p:cNvSpPr/>
          <p:nvPr/>
        </p:nvSpPr>
        <p:spPr>
          <a:xfrm>
            <a:off x="700006" y="2750621"/>
            <a:ext cx="2633931" cy="130150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Tahoma" panose="020B0604030504040204" pitchFamily="34" charset="0"/>
                <a:ea typeface="Tahoma" panose="020B0604030504040204" pitchFamily="34" charset="0"/>
                <a:cs typeface="Tahoma" panose="020B0604030504040204" pitchFamily="34" charset="0"/>
              </a:rPr>
              <a:t>The action plan to support constituents</a:t>
            </a:r>
            <a:endParaRPr lang="en-GB"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5com">
            <a:extLst>
              <a:ext uri="{FF2B5EF4-FFF2-40B4-BE49-F238E27FC236}">
                <a16:creationId xmlns:a16="http://schemas.microsoft.com/office/drawing/2014/main" id="{F4525AB8-0372-C2A7-3D88-9EA1524F5FF3}"/>
              </a:ext>
            </a:extLst>
          </p:cNvPr>
          <p:cNvSpPr/>
          <p:nvPr/>
        </p:nvSpPr>
        <p:spPr>
          <a:xfrm>
            <a:off x="1203158" y="4004964"/>
            <a:ext cx="2478542" cy="1611141"/>
          </a:xfrm>
          <a:prstGeom prst="round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a:t>
            </a:r>
            <a:r>
              <a:rPr lang="it-IT" sz="1600" dirty="0">
                <a:solidFill>
                  <a:schemeClr val="accent1"/>
                </a:solidFill>
              </a:rPr>
              <a:t> </a:t>
            </a:r>
            <a:r>
              <a:rPr lang="it-IT"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components</a:t>
            </a:r>
          </a:p>
          <a:p>
            <a:pPr algn="ctr"/>
            <a:r>
              <a:rPr lang="it-IT" b="1" dirty="0">
                <a:solidFill>
                  <a:schemeClr val="accent1"/>
                </a:solidFill>
                <a:latin typeface="Tahoma" panose="020B0604030504040204" pitchFamily="34" charset="0"/>
                <a:ea typeface="Tahoma" panose="020B0604030504040204" pitchFamily="34" charset="0"/>
                <a:cs typeface="Tahoma" panose="020B0604030504040204" pitchFamily="34" charset="0"/>
              </a:rPr>
              <a:t>-interrelated and mutually reinforcing</a:t>
            </a:r>
            <a:endParaRPr lang="en-GB"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F0DC8048-FEB0-F0F3-735A-B00B62EBC777}"/>
              </a:ext>
            </a:extLst>
          </p:cNvPr>
          <p:cNvSpPr/>
          <p:nvPr/>
        </p:nvSpPr>
        <p:spPr>
          <a:xfrm>
            <a:off x="5052447" y="4980662"/>
            <a:ext cx="2623896" cy="1330373"/>
          </a:xfrm>
          <a:prstGeom prst="round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pillars </a:t>
            </a:r>
          </a:p>
          <a:p>
            <a:pPr algn="ctr"/>
            <a:r>
              <a:rPr lang="it-IT" b="1" dirty="0">
                <a:solidFill>
                  <a:schemeClr val="accent1"/>
                </a:solidFill>
                <a:latin typeface="Tahoma" panose="020B0604030504040204" pitchFamily="34" charset="0"/>
                <a:ea typeface="Tahoma" panose="020B0604030504040204" pitchFamily="34" charset="0"/>
                <a:cs typeface="Tahoma" panose="020B0604030504040204" pitchFamily="34" charset="0"/>
              </a:rPr>
              <a:t>-representing short- to medium-term outcomes</a:t>
            </a:r>
            <a:endParaRPr lang="en-GB"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id="{B10CB133-E23A-B22F-2FEE-24D2B22C5100}"/>
              </a:ext>
            </a:extLst>
          </p:cNvPr>
          <p:cNvSpPr/>
          <p:nvPr/>
        </p:nvSpPr>
        <p:spPr>
          <a:xfrm>
            <a:off x="8901264" y="2750621"/>
            <a:ext cx="2633932" cy="1301177"/>
          </a:xfrm>
          <a:prstGeom prst="roundRect">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Tahoma" panose="020B0604030504040204" pitchFamily="34" charset="0"/>
                <a:ea typeface="Tahoma" panose="020B0604030504040204" pitchFamily="34" charset="0"/>
                <a:cs typeface="Tahoma" panose="020B0604030504040204" pitchFamily="34" charset="0"/>
              </a:rPr>
              <a:t>Targeted socioeconomic impacts</a:t>
            </a:r>
            <a:endParaRPr lang="en-GB" sz="2000" b="1" dirty="0">
              <a:latin typeface="Tahoma" panose="020B0604030504040204" pitchFamily="34" charset="0"/>
              <a:ea typeface="Tahoma" panose="020B0604030504040204" pitchFamily="34" charset="0"/>
              <a:cs typeface="Tahoma" panose="020B0604030504040204" pitchFamily="34" charset="0"/>
            </a:endParaRPr>
          </a:p>
        </p:txBody>
      </p:sp>
      <p:sp>
        <p:nvSpPr>
          <p:cNvPr id="12" name="!!5obj">
            <a:extLst>
              <a:ext uri="{FF2B5EF4-FFF2-40B4-BE49-F238E27FC236}">
                <a16:creationId xmlns:a16="http://schemas.microsoft.com/office/drawing/2014/main" id="{1A1D2F86-3D2B-F472-EBB4-5DD47F759AF6}"/>
              </a:ext>
            </a:extLst>
          </p:cNvPr>
          <p:cNvSpPr/>
          <p:nvPr/>
        </p:nvSpPr>
        <p:spPr>
          <a:xfrm>
            <a:off x="9570108" y="3990442"/>
            <a:ext cx="2254370" cy="1483926"/>
          </a:xfrm>
          <a:prstGeom prst="round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objectives</a:t>
            </a:r>
          </a:p>
          <a:p>
            <a:pPr algn="ctr"/>
            <a:r>
              <a:rPr lang="it-IT"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it-IT" b="1" dirty="0">
                <a:solidFill>
                  <a:schemeClr val="accent1"/>
                </a:solidFill>
                <a:latin typeface="Tahoma" panose="020B0604030504040204" pitchFamily="34" charset="0"/>
                <a:ea typeface="Tahoma" panose="020B0604030504040204" pitchFamily="34" charset="0"/>
                <a:cs typeface="Tahoma" panose="020B0604030504040204" pitchFamily="34" charset="0"/>
              </a:rPr>
              <a:t> for LM &amp; society and contribution to the SDGs</a:t>
            </a:r>
            <a:endParaRPr lang="en-GB"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3" name="Arrow: Right 12">
            <a:extLst>
              <a:ext uri="{FF2B5EF4-FFF2-40B4-BE49-F238E27FC236}">
                <a16:creationId xmlns:a16="http://schemas.microsoft.com/office/drawing/2014/main" id="{1E8FAA57-3857-315C-9066-EA33D56BA8A5}"/>
              </a:ext>
            </a:extLst>
          </p:cNvPr>
          <p:cNvSpPr/>
          <p:nvPr/>
        </p:nvSpPr>
        <p:spPr>
          <a:xfrm>
            <a:off x="3692748" y="3191337"/>
            <a:ext cx="644106" cy="518160"/>
          </a:xfrm>
          <a:prstGeom prst="rightArrow">
            <a:avLst/>
          </a:prstGeom>
          <a:solidFill>
            <a:srgbClr val="3399FF">
              <a:alpha val="42745"/>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text, font, graphics, logo&#10;&#10;Description automatically generated">
            <a:extLst>
              <a:ext uri="{FF2B5EF4-FFF2-40B4-BE49-F238E27FC236}">
                <a16:creationId xmlns:a16="http://schemas.microsoft.com/office/drawing/2014/main" id="{2DE45CF8-2834-58F8-0CD0-75B0825B1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0" y="185857"/>
            <a:ext cx="1118317" cy="403079"/>
          </a:xfrm>
          <a:prstGeom prst="rect">
            <a:avLst/>
          </a:prstGeom>
        </p:spPr>
      </p:pic>
      <p:sp>
        <p:nvSpPr>
          <p:cNvPr id="16" name="Title 1">
            <a:extLst>
              <a:ext uri="{FF2B5EF4-FFF2-40B4-BE49-F238E27FC236}">
                <a16:creationId xmlns:a16="http://schemas.microsoft.com/office/drawing/2014/main" id="{08864086-26E4-7546-A7B4-AC11334FAC0C}"/>
              </a:ext>
            </a:extLst>
          </p:cNvPr>
          <p:cNvSpPr txBox="1">
            <a:spLocks/>
          </p:cNvSpPr>
          <p:nvPr/>
        </p:nvSpPr>
        <p:spPr>
          <a:xfrm>
            <a:off x="0" y="72000"/>
            <a:ext cx="12192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lnSpc>
                <a:spcPct val="100000"/>
              </a:lnSpc>
              <a:spcBef>
                <a:spcPts val="2400"/>
              </a:spcBef>
              <a:spcAft>
                <a:spcPts val="600"/>
              </a:spcAft>
            </a:pPr>
            <a:r>
              <a:rPr lang="it-IT" sz="3200" dirty="0">
                <a:solidFill>
                  <a:schemeClr val="bg1"/>
                </a:solidFill>
                <a:latin typeface="Tahoma" panose="020B0604030504040204" pitchFamily="34" charset="0"/>
                <a:ea typeface="Tahoma" panose="020B0604030504040204" pitchFamily="34" charset="0"/>
                <a:cs typeface="Tahoma" panose="020B0604030504040204" pitchFamily="34" charset="0"/>
              </a:rPr>
              <a:t>Theory of change</a:t>
            </a:r>
            <a:br>
              <a:rPr lang="it-IT" dirty="0"/>
            </a:br>
            <a:r>
              <a:rPr lang="en-GB" sz="1800" dirty="0">
                <a:solidFill>
                  <a:srgbClr val="FA3C4B"/>
                </a:solidFill>
                <a:ea typeface="+mn-ea"/>
                <a:cs typeface="+mn-cs"/>
              </a:rPr>
              <a:t>How enhanced skill systems can </a:t>
            </a:r>
            <a:br>
              <a:rPr lang="en-GB" sz="1800" dirty="0">
                <a:solidFill>
                  <a:srgbClr val="FA3C4B"/>
                </a:solidFill>
                <a:ea typeface="+mn-ea"/>
                <a:cs typeface="+mn-cs"/>
              </a:rPr>
            </a:br>
            <a:r>
              <a:rPr lang="en-GB" sz="1800" dirty="0">
                <a:solidFill>
                  <a:srgbClr val="FA3C4B"/>
                </a:solidFill>
                <a:ea typeface="+mn-ea"/>
                <a:cs typeface="+mn-cs"/>
              </a:rPr>
              <a:t>contribute to sustainable development</a:t>
            </a:r>
            <a:br>
              <a:rPr lang="en-GB" sz="1800" dirty="0">
                <a:solidFill>
                  <a:srgbClr val="FA3C4B"/>
                </a:solidFill>
                <a:ea typeface="+mn-ea"/>
                <a:cs typeface="+mn-cs"/>
              </a:rPr>
            </a:br>
            <a:endParaRPr lang="en-GB" dirty="0"/>
          </a:p>
        </p:txBody>
      </p:sp>
      <p:sp>
        <p:nvSpPr>
          <p:cNvPr id="19" name="Oval 18">
            <a:extLst>
              <a:ext uri="{FF2B5EF4-FFF2-40B4-BE49-F238E27FC236}">
                <a16:creationId xmlns:a16="http://schemas.microsoft.com/office/drawing/2014/main" id="{6F5507D4-E88E-E874-C522-66B2DE0EE7B2}"/>
              </a:ext>
            </a:extLst>
          </p:cNvPr>
          <p:cNvSpPr/>
          <p:nvPr/>
        </p:nvSpPr>
        <p:spPr>
          <a:xfrm>
            <a:off x="4540448" y="1847316"/>
            <a:ext cx="3263584" cy="316336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Transformations needed in skills systems to address the challenges</a:t>
            </a:r>
            <a:endParaRPr kumimoji="0" lang="en-GB"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Arrow: Right 19">
            <a:extLst>
              <a:ext uri="{FF2B5EF4-FFF2-40B4-BE49-F238E27FC236}">
                <a16:creationId xmlns:a16="http://schemas.microsoft.com/office/drawing/2014/main" id="{72D1202B-FF68-B642-67EF-7C32C98A8BA8}"/>
              </a:ext>
            </a:extLst>
          </p:cNvPr>
          <p:cNvSpPr/>
          <p:nvPr/>
        </p:nvSpPr>
        <p:spPr>
          <a:xfrm>
            <a:off x="8016405" y="3251304"/>
            <a:ext cx="644106" cy="518160"/>
          </a:xfrm>
          <a:prstGeom prst="rightArrow">
            <a:avLst/>
          </a:prstGeom>
          <a:solidFill>
            <a:srgbClr val="3399FF">
              <a:alpha val="42745"/>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2114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par>
                                <p:cTn id="9" presetID="6" presetClass="entr" presetSubtype="3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out)">
                                      <p:cBhvr>
                                        <p:cTn id="11" dur="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2_Office Theme">
  <a:themeElements>
    <a:clrScheme name="Custom 1">
      <a:dk1>
        <a:sysClr val="windowText" lastClr="000000"/>
      </a:dk1>
      <a:lt1>
        <a:srgbClr val="00007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2140</Words>
  <Application>Microsoft Office PowerPoint</Application>
  <PresentationFormat>Panorámica</PresentationFormat>
  <Paragraphs>142</Paragraphs>
  <Slides>11</Slides>
  <Notes>6</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11</vt:i4>
      </vt:variant>
    </vt:vector>
  </HeadingPairs>
  <TitlesOfParts>
    <vt:vector size="24" baseType="lpstr">
      <vt:lpstr>Yu Mincho</vt:lpstr>
      <vt:lpstr>Arial</vt:lpstr>
      <vt:lpstr>Calibri</vt:lpstr>
      <vt:lpstr>Noto Sans</vt:lpstr>
      <vt:lpstr>Overpass</vt:lpstr>
      <vt:lpstr>Roboto</vt:lpstr>
      <vt:lpstr>Source Sans Pro Light</vt:lpstr>
      <vt:lpstr>Tahoma</vt:lpstr>
      <vt:lpstr>Times New Roman</vt:lpstr>
      <vt:lpstr>Verdana</vt:lpstr>
      <vt:lpstr>Wingdings 3</vt:lpstr>
      <vt:lpstr>ILO 2020</vt:lpstr>
      <vt:lpstr>2_Office Theme</vt:lpstr>
      <vt:lpstr>Presentación de PowerPoint</vt:lpstr>
      <vt:lpstr>Presentación de PowerPoint</vt:lpstr>
      <vt:lpstr>Why is a new strategy on skills and lifelong learning needed? </vt:lpstr>
      <vt:lpstr> </vt:lpstr>
      <vt:lpstr>Presentación de PowerPoint</vt:lpstr>
      <vt:lpstr>Presentación de PowerPoint</vt:lpstr>
      <vt:lpstr>Presentación de PowerPoint</vt:lpstr>
      <vt:lpstr>The ILO Action Plan 5 interrelated and mutually reinforcing components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ILO strategy on skills and lifelong learning for 2022-30</dc:title>
  <dc:creator>Gimelli, Tommaso</dc:creator>
  <cp:lastModifiedBy>Rosa María Molano Mohedano</cp:lastModifiedBy>
  <cp:revision>31</cp:revision>
  <cp:lastPrinted>2023-06-02T09:58:38Z</cp:lastPrinted>
  <dcterms:created xsi:type="dcterms:W3CDTF">2023-05-23T07:21:22Z</dcterms:created>
  <dcterms:modified xsi:type="dcterms:W3CDTF">2023-10-18T12:04:32Z</dcterms:modified>
</cp:coreProperties>
</file>